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9" r:id="rId7"/>
    <p:sldId id="262" r:id="rId8"/>
    <p:sldId id="263" r:id="rId9"/>
    <p:sldId id="264" r:id="rId10"/>
    <p:sldId id="265" r:id="rId11"/>
    <p:sldId id="266" r:id="rId12"/>
    <p:sldId id="267" r:id="rId13"/>
    <p:sldId id="269" r:id="rId14"/>
  </p:sldIdLst>
  <p:sldSz cx="12192000" cy="6858000"/>
  <p:notesSz cx="6858000" cy="9144000"/>
  <p:embeddedFontLst>
    <p:embeddedFont>
      <p:font typeface="Calibri" panose="020F0502020204030204" pitchFamily="34" charset="0"/>
      <p:regular r:id="rId15"/>
      <p:bold r:id="rId16"/>
      <p:italic r:id="rId17"/>
      <p:boldItalic r:id="rId18"/>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4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6830830-2D27-A3AD-3727-4C91D843D04E}"/>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vi-VN"/>
              <a:t>Bấm để sửa kiểu tiêu đề Bản cái</a:t>
            </a:r>
          </a:p>
        </p:txBody>
      </p:sp>
      <p:sp>
        <p:nvSpPr>
          <p:cNvPr id="3" name="Tiêu đề phụ 2">
            <a:extLst>
              <a:ext uri="{FF2B5EF4-FFF2-40B4-BE49-F238E27FC236}">
                <a16:creationId xmlns:a16="http://schemas.microsoft.com/office/drawing/2014/main" id="{5AADF949-3B94-7B9C-F2FC-A63EB6742FBA}"/>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5D319BF7-4A2F-EDC3-48D4-041C8B4F225B}"/>
              </a:ext>
            </a:extLst>
          </p:cNvPr>
          <p:cNvSpPr txBox="1">
            <a:spLocks noGrp="1"/>
          </p:cNvSpPr>
          <p:nvPr>
            <p:ph type="dt" sz="half" idx="7"/>
          </p:nvPr>
        </p:nvSpPr>
        <p:spPr/>
        <p:txBody>
          <a:bodyPr/>
          <a:lstStyle>
            <a:lvl1pPr>
              <a:defRPr/>
            </a:lvl1pPr>
          </a:lstStyle>
          <a:p>
            <a:pPr lvl="0"/>
            <a:fld id="{64028E76-A5A0-49D8-9DD1-25AB6DE40EB3}" type="datetime1">
              <a:rPr lang="vi-VN"/>
              <a:pPr lvl="0"/>
              <a:t>08/04/2023</a:t>
            </a:fld>
            <a:endParaRPr lang="vi-VN"/>
          </a:p>
        </p:txBody>
      </p:sp>
      <p:sp>
        <p:nvSpPr>
          <p:cNvPr id="5" name="Chỗ dành sẵn cho Chân trang 4">
            <a:extLst>
              <a:ext uri="{FF2B5EF4-FFF2-40B4-BE49-F238E27FC236}">
                <a16:creationId xmlns:a16="http://schemas.microsoft.com/office/drawing/2014/main" id="{02C3CD47-C804-A056-921D-3E34BD65FDAE}"/>
              </a:ext>
            </a:extLst>
          </p:cNvPr>
          <p:cNvSpPr txBox="1">
            <a:spLocks noGrp="1"/>
          </p:cNvSpPr>
          <p:nvPr>
            <p:ph type="ftr" sz="quarter" idx="9"/>
          </p:nvPr>
        </p:nvSpPr>
        <p:spPr/>
        <p:txBody>
          <a:bodyPr/>
          <a:lstStyle>
            <a:lvl1pPr>
              <a:defRPr/>
            </a:lvl1pPr>
          </a:lstStyle>
          <a:p>
            <a:pPr lvl="0"/>
            <a:endParaRPr lang="vi-VN"/>
          </a:p>
        </p:txBody>
      </p:sp>
      <p:sp>
        <p:nvSpPr>
          <p:cNvPr id="6" name="Chỗ dành sẵn cho Số hiệu Bản chiếu 5">
            <a:extLst>
              <a:ext uri="{FF2B5EF4-FFF2-40B4-BE49-F238E27FC236}">
                <a16:creationId xmlns:a16="http://schemas.microsoft.com/office/drawing/2014/main" id="{BA3E484C-E581-1794-7E61-9233CC9CF667}"/>
              </a:ext>
            </a:extLst>
          </p:cNvPr>
          <p:cNvSpPr txBox="1">
            <a:spLocks noGrp="1"/>
          </p:cNvSpPr>
          <p:nvPr>
            <p:ph type="sldNum" sz="quarter" idx="8"/>
          </p:nvPr>
        </p:nvSpPr>
        <p:spPr/>
        <p:txBody>
          <a:bodyPr/>
          <a:lstStyle>
            <a:lvl1pPr>
              <a:defRPr/>
            </a:lvl1pPr>
          </a:lstStyle>
          <a:p>
            <a:pPr lvl="0"/>
            <a:fld id="{98A57587-6751-4E2E-855E-F00E761D4AB4}" type="slidenum">
              <a:t>‹#›</a:t>
            </a:fld>
            <a:endParaRPr lang="vi-VN"/>
          </a:p>
        </p:txBody>
      </p:sp>
    </p:spTree>
    <p:extLst>
      <p:ext uri="{BB962C8B-B14F-4D97-AF65-F5344CB8AC3E}">
        <p14:creationId xmlns:p14="http://schemas.microsoft.com/office/powerpoint/2010/main" val="18579823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458FA87-060C-4EF6-11E6-6121B2473AE3}"/>
              </a:ext>
            </a:extLst>
          </p:cNvPr>
          <p:cNvSpPr txBox="1">
            <a:spLocks noGrp="1"/>
          </p:cNvSpPr>
          <p:nvPr>
            <p:ph type="title"/>
          </p:nvPr>
        </p:nvSpPr>
        <p:spPr/>
        <p:txBody>
          <a:bodyPr/>
          <a:lstStyle>
            <a:lvl1pPr>
              <a:defRPr/>
            </a:lvl1pPr>
          </a:lstStyle>
          <a:p>
            <a:pPr lvl="0"/>
            <a:r>
              <a:rPr lang="vi-VN"/>
              <a:t>Bấm để sửa kiểu tiêu đề Bản cái</a:t>
            </a:r>
          </a:p>
        </p:txBody>
      </p:sp>
      <p:sp>
        <p:nvSpPr>
          <p:cNvPr id="3" name="Chỗ dành sẵn cho Văn bản Dọc 2">
            <a:extLst>
              <a:ext uri="{FF2B5EF4-FFF2-40B4-BE49-F238E27FC236}">
                <a16:creationId xmlns:a16="http://schemas.microsoft.com/office/drawing/2014/main" id="{6E63B9DA-372B-24AD-ACFF-999A562E97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EBA7B2E-6007-EBBB-A727-8C1AD0B142CC}"/>
              </a:ext>
            </a:extLst>
          </p:cNvPr>
          <p:cNvSpPr txBox="1">
            <a:spLocks noGrp="1"/>
          </p:cNvSpPr>
          <p:nvPr>
            <p:ph type="dt" sz="half" idx="7"/>
          </p:nvPr>
        </p:nvSpPr>
        <p:spPr/>
        <p:txBody>
          <a:bodyPr/>
          <a:lstStyle>
            <a:lvl1pPr>
              <a:defRPr/>
            </a:lvl1pPr>
          </a:lstStyle>
          <a:p>
            <a:pPr lvl="0"/>
            <a:fld id="{782CEAC1-1E28-44CF-BBBB-E4A892067D5A}" type="datetime1">
              <a:rPr lang="vi-VN"/>
              <a:pPr lvl="0"/>
              <a:t>08/04/2023</a:t>
            </a:fld>
            <a:endParaRPr lang="vi-VN"/>
          </a:p>
        </p:txBody>
      </p:sp>
      <p:sp>
        <p:nvSpPr>
          <p:cNvPr id="5" name="Chỗ dành sẵn cho Chân trang 4">
            <a:extLst>
              <a:ext uri="{FF2B5EF4-FFF2-40B4-BE49-F238E27FC236}">
                <a16:creationId xmlns:a16="http://schemas.microsoft.com/office/drawing/2014/main" id="{427166A2-306E-DEEC-2523-B9C506792ABA}"/>
              </a:ext>
            </a:extLst>
          </p:cNvPr>
          <p:cNvSpPr txBox="1">
            <a:spLocks noGrp="1"/>
          </p:cNvSpPr>
          <p:nvPr>
            <p:ph type="ftr" sz="quarter" idx="9"/>
          </p:nvPr>
        </p:nvSpPr>
        <p:spPr/>
        <p:txBody>
          <a:bodyPr/>
          <a:lstStyle>
            <a:lvl1pPr>
              <a:defRPr/>
            </a:lvl1pPr>
          </a:lstStyle>
          <a:p>
            <a:pPr lvl="0"/>
            <a:endParaRPr lang="vi-VN"/>
          </a:p>
        </p:txBody>
      </p:sp>
      <p:sp>
        <p:nvSpPr>
          <p:cNvPr id="6" name="Chỗ dành sẵn cho Số hiệu Bản chiếu 5">
            <a:extLst>
              <a:ext uri="{FF2B5EF4-FFF2-40B4-BE49-F238E27FC236}">
                <a16:creationId xmlns:a16="http://schemas.microsoft.com/office/drawing/2014/main" id="{4317816F-8BF8-3056-1C2F-D04871BFF845}"/>
              </a:ext>
            </a:extLst>
          </p:cNvPr>
          <p:cNvSpPr txBox="1">
            <a:spLocks noGrp="1"/>
          </p:cNvSpPr>
          <p:nvPr>
            <p:ph type="sldNum" sz="quarter" idx="8"/>
          </p:nvPr>
        </p:nvSpPr>
        <p:spPr/>
        <p:txBody>
          <a:bodyPr/>
          <a:lstStyle>
            <a:lvl1pPr>
              <a:defRPr/>
            </a:lvl1pPr>
          </a:lstStyle>
          <a:p>
            <a:pPr lvl="0"/>
            <a:fld id="{33F7BF60-353E-4E52-8617-F4E1DBDAE878}" type="slidenum">
              <a:t>‹#›</a:t>
            </a:fld>
            <a:endParaRPr lang="vi-VN"/>
          </a:p>
        </p:txBody>
      </p:sp>
    </p:spTree>
    <p:extLst>
      <p:ext uri="{BB962C8B-B14F-4D97-AF65-F5344CB8AC3E}">
        <p14:creationId xmlns:p14="http://schemas.microsoft.com/office/powerpoint/2010/main" val="142140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742BFFC5-4FC0-41F4-6F9C-87CCEE629FA2}"/>
              </a:ext>
            </a:extLst>
          </p:cNvPr>
          <p:cNvSpPr txBox="1">
            <a:spLocks noGrp="1"/>
          </p:cNvSpPr>
          <p:nvPr>
            <p:ph type="title" orient="vert"/>
          </p:nvPr>
        </p:nvSpPr>
        <p:spPr>
          <a:xfrm>
            <a:off x="8724903" y="365129"/>
            <a:ext cx="2628899" cy="5811834"/>
          </a:xfrm>
        </p:spPr>
        <p:txBody>
          <a:bodyPr vert="eaVert"/>
          <a:lstStyle>
            <a:lvl1pPr>
              <a:defRPr/>
            </a:lvl1pPr>
          </a:lstStyle>
          <a:p>
            <a:pPr lvl="0"/>
            <a:r>
              <a:rPr lang="vi-VN"/>
              <a:t>Bấm để sửa kiểu tiêu đề Bản cái</a:t>
            </a:r>
          </a:p>
        </p:txBody>
      </p:sp>
      <p:sp>
        <p:nvSpPr>
          <p:cNvPr id="3" name="Chỗ dành sẵn cho Văn bản Dọc 2">
            <a:extLst>
              <a:ext uri="{FF2B5EF4-FFF2-40B4-BE49-F238E27FC236}">
                <a16:creationId xmlns:a16="http://schemas.microsoft.com/office/drawing/2014/main" id="{0AC47C18-1B2F-A0AE-95DE-1FA8782EB393}"/>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CDDC04A-93D5-CD2F-9EB2-29F393439BF7}"/>
              </a:ext>
            </a:extLst>
          </p:cNvPr>
          <p:cNvSpPr txBox="1">
            <a:spLocks noGrp="1"/>
          </p:cNvSpPr>
          <p:nvPr>
            <p:ph type="dt" sz="half" idx="7"/>
          </p:nvPr>
        </p:nvSpPr>
        <p:spPr/>
        <p:txBody>
          <a:bodyPr/>
          <a:lstStyle>
            <a:lvl1pPr>
              <a:defRPr/>
            </a:lvl1pPr>
          </a:lstStyle>
          <a:p>
            <a:pPr lvl="0"/>
            <a:fld id="{E277D806-2104-418D-90C7-A944781190DD}" type="datetime1">
              <a:rPr lang="vi-VN"/>
              <a:pPr lvl="0"/>
              <a:t>08/04/2023</a:t>
            </a:fld>
            <a:endParaRPr lang="vi-VN"/>
          </a:p>
        </p:txBody>
      </p:sp>
      <p:sp>
        <p:nvSpPr>
          <p:cNvPr id="5" name="Chỗ dành sẵn cho Chân trang 4">
            <a:extLst>
              <a:ext uri="{FF2B5EF4-FFF2-40B4-BE49-F238E27FC236}">
                <a16:creationId xmlns:a16="http://schemas.microsoft.com/office/drawing/2014/main" id="{9C5A4989-B2A7-D5EE-7D76-B5B78D2D6A12}"/>
              </a:ext>
            </a:extLst>
          </p:cNvPr>
          <p:cNvSpPr txBox="1">
            <a:spLocks noGrp="1"/>
          </p:cNvSpPr>
          <p:nvPr>
            <p:ph type="ftr" sz="quarter" idx="9"/>
          </p:nvPr>
        </p:nvSpPr>
        <p:spPr/>
        <p:txBody>
          <a:bodyPr/>
          <a:lstStyle>
            <a:lvl1pPr>
              <a:defRPr/>
            </a:lvl1pPr>
          </a:lstStyle>
          <a:p>
            <a:pPr lvl="0"/>
            <a:endParaRPr lang="vi-VN"/>
          </a:p>
        </p:txBody>
      </p:sp>
      <p:sp>
        <p:nvSpPr>
          <p:cNvPr id="6" name="Chỗ dành sẵn cho Số hiệu Bản chiếu 5">
            <a:extLst>
              <a:ext uri="{FF2B5EF4-FFF2-40B4-BE49-F238E27FC236}">
                <a16:creationId xmlns:a16="http://schemas.microsoft.com/office/drawing/2014/main" id="{5D8DB20F-6E3E-7EBF-6C32-6729F333977C}"/>
              </a:ext>
            </a:extLst>
          </p:cNvPr>
          <p:cNvSpPr txBox="1">
            <a:spLocks noGrp="1"/>
          </p:cNvSpPr>
          <p:nvPr>
            <p:ph type="sldNum" sz="quarter" idx="8"/>
          </p:nvPr>
        </p:nvSpPr>
        <p:spPr/>
        <p:txBody>
          <a:bodyPr/>
          <a:lstStyle>
            <a:lvl1pPr>
              <a:defRPr/>
            </a:lvl1pPr>
          </a:lstStyle>
          <a:p>
            <a:pPr lvl="0"/>
            <a:fld id="{E58469FC-C8B9-49E6-95E6-04638547F2CA}" type="slidenum">
              <a:t>‹#›</a:t>
            </a:fld>
            <a:endParaRPr lang="vi-VN"/>
          </a:p>
        </p:txBody>
      </p:sp>
    </p:spTree>
    <p:extLst>
      <p:ext uri="{BB962C8B-B14F-4D97-AF65-F5344CB8AC3E}">
        <p14:creationId xmlns:p14="http://schemas.microsoft.com/office/powerpoint/2010/main" val="124048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C4DE8B-B162-508B-33AD-7B8F375918F6}"/>
              </a:ext>
            </a:extLst>
          </p:cNvPr>
          <p:cNvSpPr txBox="1">
            <a:spLocks noGrp="1"/>
          </p:cNvSpPr>
          <p:nvPr>
            <p:ph type="title"/>
          </p:nvPr>
        </p:nvSpPr>
        <p:spPr/>
        <p:txBody>
          <a:bodyPr/>
          <a:lstStyle>
            <a:lvl1pPr>
              <a:defRPr/>
            </a:lvl1pPr>
          </a:lstStyle>
          <a:p>
            <a:pPr lvl="0"/>
            <a:r>
              <a:rPr lang="vi-VN"/>
              <a:t>Bấm để sửa kiểu tiêu đề Bản cái</a:t>
            </a:r>
          </a:p>
        </p:txBody>
      </p:sp>
      <p:sp>
        <p:nvSpPr>
          <p:cNvPr id="3" name="Chỗ dành sẵn cho Nội dung 2">
            <a:extLst>
              <a:ext uri="{FF2B5EF4-FFF2-40B4-BE49-F238E27FC236}">
                <a16:creationId xmlns:a16="http://schemas.microsoft.com/office/drawing/2014/main" id="{86FE95D6-E2C6-4388-9565-1EA58EE418A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83CD9C9-B59F-1D73-FB0A-87C1369535F8}"/>
              </a:ext>
            </a:extLst>
          </p:cNvPr>
          <p:cNvSpPr txBox="1">
            <a:spLocks noGrp="1"/>
          </p:cNvSpPr>
          <p:nvPr>
            <p:ph type="dt" sz="half" idx="7"/>
          </p:nvPr>
        </p:nvSpPr>
        <p:spPr/>
        <p:txBody>
          <a:bodyPr/>
          <a:lstStyle>
            <a:lvl1pPr>
              <a:defRPr/>
            </a:lvl1pPr>
          </a:lstStyle>
          <a:p>
            <a:pPr lvl="0"/>
            <a:fld id="{327F3F2A-C829-4325-B354-BB6D82AE411A}" type="datetime1">
              <a:rPr lang="vi-VN"/>
              <a:pPr lvl="0"/>
              <a:t>08/04/2023</a:t>
            </a:fld>
            <a:endParaRPr lang="vi-VN"/>
          </a:p>
        </p:txBody>
      </p:sp>
      <p:sp>
        <p:nvSpPr>
          <p:cNvPr id="5" name="Chỗ dành sẵn cho Chân trang 4">
            <a:extLst>
              <a:ext uri="{FF2B5EF4-FFF2-40B4-BE49-F238E27FC236}">
                <a16:creationId xmlns:a16="http://schemas.microsoft.com/office/drawing/2014/main" id="{CCF8F474-7F22-E711-D770-A0A6A96EB94D}"/>
              </a:ext>
            </a:extLst>
          </p:cNvPr>
          <p:cNvSpPr txBox="1">
            <a:spLocks noGrp="1"/>
          </p:cNvSpPr>
          <p:nvPr>
            <p:ph type="ftr" sz="quarter" idx="9"/>
          </p:nvPr>
        </p:nvSpPr>
        <p:spPr/>
        <p:txBody>
          <a:bodyPr/>
          <a:lstStyle>
            <a:lvl1pPr>
              <a:defRPr/>
            </a:lvl1pPr>
          </a:lstStyle>
          <a:p>
            <a:pPr lvl="0"/>
            <a:endParaRPr lang="vi-VN"/>
          </a:p>
        </p:txBody>
      </p:sp>
      <p:sp>
        <p:nvSpPr>
          <p:cNvPr id="6" name="Chỗ dành sẵn cho Số hiệu Bản chiếu 5">
            <a:extLst>
              <a:ext uri="{FF2B5EF4-FFF2-40B4-BE49-F238E27FC236}">
                <a16:creationId xmlns:a16="http://schemas.microsoft.com/office/drawing/2014/main" id="{0AE69317-43AF-9CDB-323F-1C146C5A4960}"/>
              </a:ext>
            </a:extLst>
          </p:cNvPr>
          <p:cNvSpPr txBox="1">
            <a:spLocks noGrp="1"/>
          </p:cNvSpPr>
          <p:nvPr>
            <p:ph type="sldNum" sz="quarter" idx="8"/>
          </p:nvPr>
        </p:nvSpPr>
        <p:spPr/>
        <p:txBody>
          <a:bodyPr/>
          <a:lstStyle>
            <a:lvl1pPr>
              <a:defRPr/>
            </a:lvl1pPr>
          </a:lstStyle>
          <a:p>
            <a:pPr lvl="0"/>
            <a:fld id="{72B66BAD-14D7-490E-8FF5-E0295E0750E5}" type="slidenum">
              <a:t>‹#›</a:t>
            </a:fld>
            <a:endParaRPr lang="vi-VN"/>
          </a:p>
        </p:txBody>
      </p:sp>
    </p:spTree>
    <p:extLst>
      <p:ext uri="{BB962C8B-B14F-4D97-AF65-F5344CB8AC3E}">
        <p14:creationId xmlns:p14="http://schemas.microsoft.com/office/powerpoint/2010/main" val="7677794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B9C450-5BF8-C9FE-7838-CD34B95C6531}"/>
              </a:ext>
            </a:extLst>
          </p:cNvPr>
          <p:cNvSpPr txBox="1">
            <a:spLocks noGrp="1"/>
          </p:cNvSpPr>
          <p:nvPr>
            <p:ph type="title"/>
          </p:nvPr>
        </p:nvSpPr>
        <p:spPr>
          <a:xfrm>
            <a:off x="831847" y="1709735"/>
            <a:ext cx="10515600" cy="2852735"/>
          </a:xfrm>
        </p:spPr>
        <p:txBody>
          <a:bodyPr anchor="b"/>
          <a:lstStyle>
            <a:lvl1pPr>
              <a:defRPr sz="6000"/>
            </a:lvl1pPr>
          </a:lstStyle>
          <a:p>
            <a:pPr lvl="0"/>
            <a:r>
              <a:rPr lang="vi-VN"/>
              <a:t>Bấm để sửa kiểu tiêu đề Bản cái</a:t>
            </a:r>
          </a:p>
        </p:txBody>
      </p:sp>
      <p:sp>
        <p:nvSpPr>
          <p:cNvPr id="3" name="Chỗ dành sẵn cho Văn bản 2">
            <a:extLst>
              <a:ext uri="{FF2B5EF4-FFF2-40B4-BE49-F238E27FC236}">
                <a16:creationId xmlns:a16="http://schemas.microsoft.com/office/drawing/2014/main" id="{0F67ACDB-478A-9456-ACF5-AE446B9C7D9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E61F308E-3623-34D2-4280-3928A5326178}"/>
              </a:ext>
            </a:extLst>
          </p:cNvPr>
          <p:cNvSpPr txBox="1">
            <a:spLocks noGrp="1"/>
          </p:cNvSpPr>
          <p:nvPr>
            <p:ph type="dt" sz="half" idx="7"/>
          </p:nvPr>
        </p:nvSpPr>
        <p:spPr/>
        <p:txBody>
          <a:bodyPr/>
          <a:lstStyle>
            <a:lvl1pPr>
              <a:defRPr/>
            </a:lvl1pPr>
          </a:lstStyle>
          <a:p>
            <a:pPr lvl="0"/>
            <a:fld id="{51041105-0D4E-4236-8F16-EE1EC0FD041B}" type="datetime1">
              <a:rPr lang="vi-VN"/>
              <a:pPr lvl="0"/>
              <a:t>08/04/2023</a:t>
            </a:fld>
            <a:endParaRPr lang="vi-VN"/>
          </a:p>
        </p:txBody>
      </p:sp>
      <p:sp>
        <p:nvSpPr>
          <p:cNvPr id="5" name="Chỗ dành sẵn cho Chân trang 4">
            <a:extLst>
              <a:ext uri="{FF2B5EF4-FFF2-40B4-BE49-F238E27FC236}">
                <a16:creationId xmlns:a16="http://schemas.microsoft.com/office/drawing/2014/main" id="{B64A7769-D3CC-3F28-63E8-D6E40BDE009B}"/>
              </a:ext>
            </a:extLst>
          </p:cNvPr>
          <p:cNvSpPr txBox="1">
            <a:spLocks noGrp="1"/>
          </p:cNvSpPr>
          <p:nvPr>
            <p:ph type="ftr" sz="quarter" idx="9"/>
          </p:nvPr>
        </p:nvSpPr>
        <p:spPr/>
        <p:txBody>
          <a:bodyPr/>
          <a:lstStyle>
            <a:lvl1pPr>
              <a:defRPr/>
            </a:lvl1pPr>
          </a:lstStyle>
          <a:p>
            <a:pPr lvl="0"/>
            <a:endParaRPr lang="vi-VN"/>
          </a:p>
        </p:txBody>
      </p:sp>
      <p:sp>
        <p:nvSpPr>
          <p:cNvPr id="6" name="Chỗ dành sẵn cho Số hiệu Bản chiếu 5">
            <a:extLst>
              <a:ext uri="{FF2B5EF4-FFF2-40B4-BE49-F238E27FC236}">
                <a16:creationId xmlns:a16="http://schemas.microsoft.com/office/drawing/2014/main" id="{5BCEC777-A847-9F09-C9C0-D7236CE941D8}"/>
              </a:ext>
            </a:extLst>
          </p:cNvPr>
          <p:cNvSpPr txBox="1">
            <a:spLocks noGrp="1"/>
          </p:cNvSpPr>
          <p:nvPr>
            <p:ph type="sldNum" sz="quarter" idx="8"/>
          </p:nvPr>
        </p:nvSpPr>
        <p:spPr/>
        <p:txBody>
          <a:bodyPr/>
          <a:lstStyle>
            <a:lvl1pPr>
              <a:defRPr/>
            </a:lvl1pPr>
          </a:lstStyle>
          <a:p>
            <a:pPr lvl="0"/>
            <a:fld id="{CF74E096-2000-48F6-9465-709E0D43EE82}" type="slidenum">
              <a:t>‹#›</a:t>
            </a:fld>
            <a:endParaRPr lang="vi-VN"/>
          </a:p>
        </p:txBody>
      </p:sp>
    </p:spTree>
    <p:extLst>
      <p:ext uri="{BB962C8B-B14F-4D97-AF65-F5344CB8AC3E}">
        <p14:creationId xmlns:p14="http://schemas.microsoft.com/office/powerpoint/2010/main" val="281243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7DF69F7-665B-DF09-FBC0-22CEFA56C873}"/>
              </a:ext>
            </a:extLst>
          </p:cNvPr>
          <p:cNvSpPr txBox="1">
            <a:spLocks noGrp="1"/>
          </p:cNvSpPr>
          <p:nvPr>
            <p:ph type="title"/>
          </p:nvPr>
        </p:nvSpPr>
        <p:spPr/>
        <p:txBody>
          <a:bodyPr/>
          <a:lstStyle>
            <a:lvl1pPr>
              <a:defRPr/>
            </a:lvl1pPr>
          </a:lstStyle>
          <a:p>
            <a:pPr lvl="0"/>
            <a:r>
              <a:rPr lang="vi-VN"/>
              <a:t>Bấm để sửa kiểu tiêu đề Bản cái</a:t>
            </a:r>
          </a:p>
        </p:txBody>
      </p:sp>
      <p:sp>
        <p:nvSpPr>
          <p:cNvPr id="3" name="Chỗ dành sẵn cho Nội dung 2">
            <a:extLst>
              <a:ext uri="{FF2B5EF4-FFF2-40B4-BE49-F238E27FC236}">
                <a16:creationId xmlns:a16="http://schemas.microsoft.com/office/drawing/2014/main" id="{0D0C2DC2-290C-62F1-C90D-F9049EBFFA05}"/>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46134AD3-28EC-8AE6-6140-3688FFE6607C}"/>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FCCD0519-510D-1A6D-29DC-CEC5035CBCFA}"/>
              </a:ext>
            </a:extLst>
          </p:cNvPr>
          <p:cNvSpPr txBox="1">
            <a:spLocks noGrp="1"/>
          </p:cNvSpPr>
          <p:nvPr>
            <p:ph type="dt" sz="half" idx="7"/>
          </p:nvPr>
        </p:nvSpPr>
        <p:spPr/>
        <p:txBody>
          <a:bodyPr/>
          <a:lstStyle>
            <a:lvl1pPr>
              <a:defRPr/>
            </a:lvl1pPr>
          </a:lstStyle>
          <a:p>
            <a:pPr lvl="0"/>
            <a:fld id="{33324F69-870B-4597-9D3C-8958AC4C0252}" type="datetime1">
              <a:rPr lang="vi-VN"/>
              <a:pPr lvl="0"/>
              <a:t>08/04/2023</a:t>
            </a:fld>
            <a:endParaRPr lang="vi-VN"/>
          </a:p>
        </p:txBody>
      </p:sp>
      <p:sp>
        <p:nvSpPr>
          <p:cNvPr id="6" name="Chỗ dành sẵn cho Chân trang 5">
            <a:extLst>
              <a:ext uri="{FF2B5EF4-FFF2-40B4-BE49-F238E27FC236}">
                <a16:creationId xmlns:a16="http://schemas.microsoft.com/office/drawing/2014/main" id="{717003E0-0501-898D-63D2-A0B62EE09A16}"/>
              </a:ext>
            </a:extLst>
          </p:cNvPr>
          <p:cNvSpPr txBox="1">
            <a:spLocks noGrp="1"/>
          </p:cNvSpPr>
          <p:nvPr>
            <p:ph type="ftr" sz="quarter" idx="9"/>
          </p:nvPr>
        </p:nvSpPr>
        <p:spPr/>
        <p:txBody>
          <a:bodyPr/>
          <a:lstStyle>
            <a:lvl1pPr>
              <a:defRPr/>
            </a:lvl1pPr>
          </a:lstStyle>
          <a:p>
            <a:pPr lvl="0"/>
            <a:endParaRPr lang="vi-VN"/>
          </a:p>
        </p:txBody>
      </p:sp>
      <p:sp>
        <p:nvSpPr>
          <p:cNvPr id="7" name="Chỗ dành sẵn cho Số hiệu Bản chiếu 6">
            <a:extLst>
              <a:ext uri="{FF2B5EF4-FFF2-40B4-BE49-F238E27FC236}">
                <a16:creationId xmlns:a16="http://schemas.microsoft.com/office/drawing/2014/main" id="{612C3563-4A9B-8E76-B992-87B344998133}"/>
              </a:ext>
            </a:extLst>
          </p:cNvPr>
          <p:cNvSpPr txBox="1">
            <a:spLocks noGrp="1"/>
          </p:cNvSpPr>
          <p:nvPr>
            <p:ph type="sldNum" sz="quarter" idx="8"/>
          </p:nvPr>
        </p:nvSpPr>
        <p:spPr/>
        <p:txBody>
          <a:bodyPr/>
          <a:lstStyle>
            <a:lvl1pPr>
              <a:defRPr/>
            </a:lvl1pPr>
          </a:lstStyle>
          <a:p>
            <a:pPr lvl="0"/>
            <a:fld id="{D5096B41-6ED4-4985-ACA7-209B2B34BFBD}" type="slidenum">
              <a:t>‹#›</a:t>
            </a:fld>
            <a:endParaRPr lang="vi-VN"/>
          </a:p>
        </p:txBody>
      </p:sp>
    </p:spTree>
    <p:extLst>
      <p:ext uri="{BB962C8B-B14F-4D97-AF65-F5344CB8AC3E}">
        <p14:creationId xmlns:p14="http://schemas.microsoft.com/office/powerpoint/2010/main" val="3188901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9B85620-2CA0-A316-5811-FB8F864DEC17}"/>
              </a:ext>
            </a:extLst>
          </p:cNvPr>
          <p:cNvSpPr txBox="1">
            <a:spLocks noGrp="1"/>
          </p:cNvSpPr>
          <p:nvPr>
            <p:ph type="title"/>
          </p:nvPr>
        </p:nvSpPr>
        <p:spPr>
          <a:xfrm>
            <a:off x="839784" y="365129"/>
            <a:ext cx="10515600" cy="1325559"/>
          </a:xfrm>
        </p:spPr>
        <p:txBody>
          <a:bodyPr/>
          <a:lstStyle>
            <a:lvl1pPr>
              <a:defRPr/>
            </a:lvl1pPr>
          </a:lstStyle>
          <a:p>
            <a:pPr lvl="0"/>
            <a:r>
              <a:rPr lang="vi-VN"/>
              <a:t>Bấm để sửa kiểu tiêu đề Bản cái</a:t>
            </a:r>
          </a:p>
        </p:txBody>
      </p:sp>
      <p:sp>
        <p:nvSpPr>
          <p:cNvPr id="3" name="Chỗ dành sẵn cho Văn bản 2">
            <a:extLst>
              <a:ext uri="{FF2B5EF4-FFF2-40B4-BE49-F238E27FC236}">
                <a16:creationId xmlns:a16="http://schemas.microsoft.com/office/drawing/2014/main" id="{6BFF6836-6714-FFBF-6F48-5DFE286FDA21}"/>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EC4724EC-2955-DB61-41CE-876EE9EE7C50}"/>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A1145445-E55E-C3DA-2E96-4278D8867711}"/>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59AB266-7DB4-0816-9DAB-D028E98ADAAD}"/>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FFB7F43C-5D0D-CC20-940A-428DF6BE858D}"/>
              </a:ext>
            </a:extLst>
          </p:cNvPr>
          <p:cNvSpPr txBox="1">
            <a:spLocks noGrp="1"/>
          </p:cNvSpPr>
          <p:nvPr>
            <p:ph type="dt" sz="half" idx="7"/>
          </p:nvPr>
        </p:nvSpPr>
        <p:spPr/>
        <p:txBody>
          <a:bodyPr/>
          <a:lstStyle>
            <a:lvl1pPr>
              <a:defRPr/>
            </a:lvl1pPr>
          </a:lstStyle>
          <a:p>
            <a:pPr lvl="0"/>
            <a:fld id="{08D93C8C-CEF0-4CF6-AA6B-F6B16745196C}" type="datetime1">
              <a:rPr lang="vi-VN"/>
              <a:pPr lvl="0"/>
              <a:t>08/04/2023</a:t>
            </a:fld>
            <a:endParaRPr lang="vi-VN"/>
          </a:p>
        </p:txBody>
      </p:sp>
      <p:sp>
        <p:nvSpPr>
          <p:cNvPr id="8" name="Chỗ dành sẵn cho Chân trang 7">
            <a:extLst>
              <a:ext uri="{FF2B5EF4-FFF2-40B4-BE49-F238E27FC236}">
                <a16:creationId xmlns:a16="http://schemas.microsoft.com/office/drawing/2014/main" id="{C6D46838-D373-E7AC-13FB-5F9E00F5BF53}"/>
              </a:ext>
            </a:extLst>
          </p:cNvPr>
          <p:cNvSpPr txBox="1">
            <a:spLocks noGrp="1"/>
          </p:cNvSpPr>
          <p:nvPr>
            <p:ph type="ftr" sz="quarter" idx="9"/>
          </p:nvPr>
        </p:nvSpPr>
        <p:spPr/>
        <p:txBody>
          <a:bodyPr/>
          <a:lstStyle>
            <a:lvl1pPr>
              <a:defRPr/>
            </a:lvl1pPr>
          </a:lstStyle>
          <a:p>
            <a:pPr lvl="0"/>
            <a:endParaRPr lang="vi-VN"/>
          </a:p>
        </p:txBody>
      </p:sp>
      <p:sp>
        <p:nvSpPr>
          <p:cNvPr id="9" name="Chỗ dành sẵn cho Số hiệu Bản chiếu 8">
            <a:extLst>
              <a:ext uri="{FF2B5EF4-FFF2-40B4-BE49-F238E27FC236}">
                <a16:creationId xmlns:a16="http://schemas.microsoft.com/office/drawing/2014/main" id="{2B7B2F5F-435E-F87A-13EF-D6ACD8E479B0}"/>
              </a:ext>
            </a:extLst>
          </p:cNvPr>
          <p:cNvSpPr txBox="1">
            <a:spLocks noGrp="1"/>
          </p:cNvSpPr>
          <p:nvPr>
            <p:ph type="sldNum" sz="quarter" idx="8"/>
          </p:nvPr>
        </p:nvSpPr>
        <p:spPr/>
        <p:txBody>
          <a:bodyPr/>
          <a:lstStyle>
            <a:lvl1pPr>
              <a:defRPr/>
            </a:lvl1pPr>
          </a:lstStyle>
          <a:p>
            <a:pPr lvl="0"/>
            <a:fld id="{689F1DE5-6AA6-47F5-A0F8-8BFC35B50627}" type="slidenum">
              <a:t>‹#›</a:t>
            </a:fld>
            <a:endParaRPr lang="vi-VN"/>
          </a:p>
        </p:txBody>
      </p:sp>
    </p:spTree>
    <p:extLst>
      <p:ext uri="{BB962C8B-B14F-4D97-AF65-F5344CB8AC3E}">
        <p14:creationId xmlns:p14="http://schemas.microsoft.com/office/powerpoint/2010/main" val="2531603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2FC67D-5434-BD71-8908-38A594443ADB}"/>
              </a:ext>
            </a:extLst>
          </p:cNvPr>
          <p:cNvSpPr txBox="1">
            <a:spLocks noGrp="1"/>
          </p:cNvSpPr>
          <p:nvPr>
            <p:ph type="title"/>
          </p:nvPr>
        </p:nvSpPr>
        <p:spPr/>
        <p:txBody>
          <a:bodyPr/>
          <a:lstStyle>
            <a:lvl1pPr>
              <a:defRPr/>
            </a:lvl1pPr>
          </a:lstStyle>
          <a:p>
            <a:pPr lvl="0"/>
            <a:r>
              <a:rPr lang="vi-VN"/>
              <a:t>Bấm để sửa kiểu tiêu đề Bản cái</a:t>
            </a:r>
          </a:p>
        </p:txBody>
      </p:sp>
      <p:sp>
        <p:nvSpPr>
          <p:cNvPr id="3" name="Chỗ dành sẵn cho Ngày tháng 2">
            <a:extLst>
              <a:ext uri="{FF2B5EF4-FFF2-40B4-BE49-F238E27FC236}">
                <a16:creationId xmlns:a16="http://schemas.microsoft.com/office/drawing/2014/main" id="{B7C3E5CB-7AF1-B099-5254-E0199CC60212}"/>
              </a:ext>
            </a:extLst>
          </p:cNvPr>
          <p:cNvSpPr txBox="1">
            <a:spLocks noGrp="1"/>
          </p:cNvSpPr>
          <p:nvPr>
            <p:ph type="dt" sz="half" idx="7"/>
          </p:nvPr>
        </p:nvSpPr>
        <p:spPr/>
        <p:txBody>
          <a:bodyPr/>
          <a:lstStyle>
            <a:lvl1pPr>
              <a:defRPr/>
            </a:lvl1pPr>
          </a:lstStyle>
          <a:p>
            <a:pPr lvl="0"/>
            <a:fld id="{8F7201AB-B44E-4E76-881E-2CD6E83D9F5E}" type="datetime1">
              <a:rPr lang="vi-VN"/>
              <a:pPr lvl="0"/>
              <a:t>08/04/2023</a:t>
            </a:fld>
            <a:endParaRPr lang="vi-VN"/>
          </a:p>
        </p:txBody>
      </p:sp>
      <p:sp>
        <p:nvSpPr>
          <p:cNvPr id="4" name="Chỗ dành sẵn cho Chân trang 3">
            <a:extLst>
              <a:ext uri="{FF2B5EF4-FFF2-40B4-BE49-F238E27FC236}">
                <a16:creationId xmlns:a16="http://schemas.microsoft.com/office/drawing/2014/main" id="{1069A8A3-264B-5F5D-EFF5-2C722474475C}"/>
              </a:ext>
            </a:extLst>
          </p:cNvPr>
          <p:cNvSpPr txBox="1">
            <a:spLocks noGrp="1"/>
          </p:cNvSpPr>
          <p:nvPr>
            <p:ph type="ftr" sz="quarter" idx="9"/>
          </p:nvPr>
        </p:nvSpPr>
        <p:spPr/>
        <p:txBody>
          <a:bodyPr/>
          <a:lstStyle>
            <a:lvl1pPr>
              <a:defRPr/>
            </a:lvl1pPr>
          </a:lstStyle>
          <a:p>
            <a:pPr lvl="0"/>
            <a:endParaRPr lang="vi-VN"/>
          </a:p>
        </p:txBody>
      </p:sp>
      <p:sp>
        <p:nvSpPr>
          <p:cNvPr id="5" name="Chỗ dành sẵn cho Số hiệu Bản chiếu 4">
            <a:extLst>
              <a:ext uri="{FF2B5EF4-FFF2-40B4-BE49-F238E27FC236}">
                <a16:creationId xmlns:a16="http://schemas.microsoft.com/office/drawing/2014/main" id="{696300DF-BBAD-A9AB-5F6C-EBE05DD37431}"/>
              </a:ext>
            </a:extLst>
          </p:cNvPr>
          <p:cNvSpPr txBox="1">
            <a:spLocks noGrp="1"/>
          </p:cNvSpPr>
          <p:nvPr>
            <p:ph type="sldNum" sz="quarter" idx="8"/>
          </p:nvPr>
        </p:nvSpPr>
        <p:spPr/>
        <p:txBody>
          <a:bodyPr/>
          <a:lstStyle>
            <a:lvl1pPr>
              <a:defRPr/>
            </a:lvl1pPr>
          </a:lstStyle>
          <a:p>
            <a:pPr lvl="0"/>
            <a:fld id="{96CEAD56-9B7A-4278-B06C-F5F7C9CF809E}" type="slidenum">
              <a:t>‹#›</a:t>
            </a:fld>
            <a:endParaRPr lang="vi-VN"/>
          </a:p>
        </p:txBody>
      </p:sp>
    </p:spTree>
    <p:extLst>
      <p:ext uri="{BB962C8B-B14F-4D97-AF65-F5344CB8AC3E}">
        <p14:creationId xmlns:p14="http://schemas.microsoft.com/office/powerpoint/2010/main" val="67363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276DD640-FCAA-0220-4FF9-0EC1C8D4C17A}"/>
              </a:ext>
            </a:extLst>
          </p:cNvPr>
          <p:cNvSpPr txBox="1">
            <a:spLocks noGrp="1"/>
          </p:cNvSpPr>
          <p:nvPr>
            <p:ph type="dt" sz="half" idx="7"/>
          </p:nvPr>
        </p:nvSpPr>
        <p:spPr/>
        <p:txBody>
          <a:bodyPr/>
          <a:lstStyle>
            <a:lvl1pPr>
              <a:defRPr/>
            </a:lvl1pPr>
          </a:lstStyle>
          <a:p>
            <a:pPr lvl="0"/>
            <a:fld id="{F817C8AE-1969-4E8C-BF35-E86C6AE99E70}" type="datetime1">
              <a:rPr lang="vi-VN"/>
              <a:pPr lvl="0"/>
              <a:t>08/04/2023</a:t>
            </a:fld>
            <a:endParaRPr lang="vi-VN"/>
          </a:p>
        </p:txBody>
      </p:sp>
      <p:sp>
        <p:nvSpPr>
          <p:cNvPr id="3" name="Chỗ dành sẵn cho Chân trang 2">
            <a:extLst>
              <a:ext uri="{FF2B5EF4-FFF2-40B4-BE49-F238E27FC236}">
                <a16:creationId xmlns:a16="http://schemas.microsoft.com/office/drawing/2014/main" id="{DEDACF5B-3619-6BD7-7164-3306C22E98EE}"/>
              </a:ext>
            </a:extLst>
          </p:cNvPr>
          <p:cNvSpPr txBox="1">
            <a:spLocks noGrp="1"/>
          </p:cNvSpPr>
          <p:nvPr>
            <p:ph type="ftr" sz="quarter" idx="9"/>
          </p:nvPr>
        </p:nvSpPr>
        <p:spPr/>
        <p:txBody>
          <a:bodyPr/>
          <a:lstStyle>
            <a:lvl1pPr>
              <a:defRPr/>
            </a:lvl1pPr>
          </a:lstStyle>
          <a:p>
            <a:pPr lvl="0"/>
            <a:endParaRPr lang="vi-VN"/>
          </a:p>
        </p:txBody>
      </p:sp>
      <p:sp>
        <p:nvSpPr>
          <p:cNvPr id="4" name="Chỗ dành sẵn cho Số hiệu Bản chiếu 3">
            <a:extLst>
              <a:ext uri="{FF2B5EF4-FFF2-40B4-BE49-F238E27FC236}">
                <a16:creationId xmlns:a16="http://schemas.microsoft.com/office/drawing/2014/main" id="{88604D64-7F0C-CE27-0E67-F800F9C8DAD2}"/>
              </a:ext>
            </a:extLst>
          </p:cNvPr>
          <p:cNvSpPr txBox="1">
            <a:spLocks noGrp="1"/>
          </p:cNvSpPr>
          <p:nvPr>
            <p:ph type="sldNum" sz="quarter" idx="8"/>
          </p:nvPr>
        </p:nvSpPr>
        <p:spPr/>
        <p:txBody>
          <a:bodyPr/>
          <a:lstStyle>
            <a:lvl1pPr>
              <a:defRPr/>
            </a:lvl1pPr>
          </a:lstStyle>
          <a:p>
            <a:pPr lvl="0"/>
            <a:fld id="{14765251-45A4-4D08-A9F2-4BC23FCF6052}" type="slidenum">
              <a:t>‹#›</a:t>
            </a:fld>
            <a:endParaRPr lang="vi-VN"/>
          </a:p>
        </p:txBody>
      </p:sp>
    </p:spTree>
    <p:extLst>
      <p:ext uri="{BB962C8B-B14F-4D97-AF65-F5344CB8AC3E}">
        <p14:creationId xmlns:p14="http://schemas.microsoft.com/office/powerpoint/2010/main" val="40333832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354AE49-98B3-2BD5-541C-E1B59F71A705}"/>
              </a:ext>
            </a:extLst>
          </p:cNvPr>
          <p:cNvSpPr txBox="1">
            <a:spLocks noGrp="1"/>
          </p:cNvSpPr>
          <p:nvPr>
            <p:ph type="title"/>
          </p:nvPr>
        </p:nvSpPr>
        <p:spPr>
          <a:xfrm>
            <a:off x="839784" y="457200"/>
            <a:ext cx="3932240" cy="1600200"/>
          </a:xfrm>
        </p:spPr>
        <p:txBody>
          <a:bodyPr anchor="b"/>
          <a:lstStyle>
            <a:lvl1pPr>
              <a:defRPr sz="3200"/>
            </a:lvl1pPr>
          </a:lstStyle>
          <a:p>
            <a:pPr lvl="0"/>
            <a:r>
              <a:rPr lang="vi-VN"/>
              <a:t>Bấm để sửa kiểu tiêu đề Bản cái</a:t>
            </a:r>
          </a:p>
        </p:txBody>
      </p:sp>
      <p:sp>
        <p:nvSpPr>
          <p:cNvPr id="3" name="Chỗ dành sẵn cho Nội dung 2">
            <a:extLst>
              <a:ext uri="{FF2B5EF4-FFF2-40B4-BE49-F238E27FC236}">
                <a16:creationId xmlns:a16="http://schemas.microsoft.com/office/drawing/2014/main" id="{3D286142-67D2-0AF1-76B5-C7E574F8965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1E21C4C9-A557-F0C7-206B-2D7BA7FA6F4B}"/>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A2FCCEE7-5386-6441-7384-50C6533441AD}"/>
              </a:ext>
            </a:extLst>
          </p:cNvPr>
          <p:cNvSpPr txBox="1">
            <a:spLocks noGrp="1"/>
          </p:cNvSpPr>
          <p:nvPr>
            <p:ph type="dt" sz="half" idx="7"/>
          </p:nvPr>
        </p:nvSpPr>
        <p:spPr/>
        <p:txBody>
          <a:bodyPr/>
          <a:lstStyle>
            <a:lvl1pPr>
              <a:defRPr/>
            </a:lvl1pPr>
          </a:lstStyle>
          <a:p>
            <a:pPr lvl="0"/>
            <a:fld id="{093703A9-F433-48B8-8538-C62E75163AE6}" type="datetime1">
              <a:rPr lang="vi-VN"/>
              <a:pPr lvl="0"/>
              <a:t>08/04/2023</a:t>
            </a:fld>
            <a:endParaRPr lang="vi-VN"/>
          </a:p>
        </p:txBody>
      </p:sp>
      <p:sp>
        <p:nvSpPr>
          <p:cNvPr id="6" name="Chỗ dành sẵn cho Chân trang 5">
            <a:extLst>
              <a:ext uri="{FF2B5EF4-FFF2-40B4-BE49-F238E27FC236}">
                <a16:creationId xmlns:a16="http://schemas.microsoft.com/office/drawing/2014/main" id="{4823357B-BF19-E01A-9DA7-368492686A41}"/>
              </a:ext>
            </a:extLst>
          </p:cNvPr>
          <p:cNvSpPr txBox="1">
            <a:spLocks noGrp="1"/>
          </p:cNvSpPr>
          <p:nvPr>
            <p:ph type="ftr" sz="quarter" idx="9"/>
          </p:nvPr>
        </p:nvSpPr>
        <p:spPr/>
        <p:txBody>
          <a:bodyPr/>
          <a:lstStyle>
            <a:lvl1pPr>
              <a:defRPr/>
            </a:lvl1pPr>
          </a:lstStyle>
          <a:p>
            <a:pPr lvl="0"/>
            <a:endParaRPr lang="vi-VN"/>
          </a:p>
        </p:txBody>
      </p:sp>
      <p:sp>
        <p:nvSpPr>
          <p:cNvPr id="7" name="Chỗ dành sẵn cho Số hiệu Bản chiếu 6">
            <a:extLst>
              <a:ext uri="{FF2B5EF4-FFF2-40B4-BE49-F238E27FC236}">
                <a16:creationId xmlns:a16="http://schemas.microsoft.com/office/drawing/2014/main" id="{FFD5EEE8-8A72-5D81-FB59-0FE71EEC1BCC}"/>
              </a:ext>
            </a:extLst>
          </p:cNvPr>
          <p:cNvSpPr txBox="1">
            <a:spLocks noGrp="1"/>
          </p:cNvSpPr>
          <p:nvPr>
            <p:ph type="sldNum" sz="quarter" idx="8"/>
          </p:nvPr>
        </p:nvSpPr>
        <p:spPr/>
        <p:txBody>
          <a:bodyPr/>
          <a:lstStyle>
            <a:lvl1pPr>
              <a:defRPr/>
            </a:lvl1pPr>
          </a:lstStyle>
          <a:p>
            <a:pPr lvl="0"/>
            <a:fld id="{04913F69-1DF4-432C-A4F0-C92AB2BAC34C}" type="slidenum">
              <a:t>‹#›</a:t>
            </a:fld>
            <a:endParaRPr lang="vi-VN"/>
          </a:p>
        </p:txBody>
      </p:sp>
    </p:spTree>
    <p:extLst>
      <p:ext uri="{BB962C8B-B14F-4D97-AF65-F5344CB8AC3E}">
        <p14:creationId xmlns:p14="http://schemas.microsoft.com/office/powerpoint/2010/main" val="592828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FCEBC19-9951-9829-D9EB-33D6D3D5BFA1}"/>
              </a:ext>
            </a:extLst>
          </p:cNvPr>
          <p:cNvSpPr txBox="1">
            <a:spLocks noGrp="1"/>
          </p:cNvSpPr>
          <p:nvPr>
            <p:ph type="title"/>
          </p:nvPr>
        </p:nvSpPr>
        <p:spPr>
          <a:xfrm>
            <a:off x="839784" y="457200"/>
            <a:ext cx="3932240" cy="1600200"/>
          </a:xfrm>
        </p:spPr>
        <p:txBody>
          <a:bodyPr anchor="b"/>
          <a:lstStyle>
            <a:lvl1pPr>
              <a:defRPr sz="3200"/>
            </a:lvl1pPr>
          </a:lstStyle>
          <a:p>
            <a:pPr lvl="0"/>
            <a:r>
              <a:rPr lang="vi-VN"/>
              <a:t>Bấm để sửa kiểu tiêu đề Bản cái</a:t>
            </a:r>
          </a:p>
        </p:txBody>
      </p:sp>
      <p:sp>
        <p:nvSpPr>
          <p:cNvPr id="3" name="Chỗ dành sẵn cho Hình ảnh 2">
            <a:extLst>
              <a:ext uri="{FF2B5EF4-FFF2-40B4-BE49-F238E27FC236}">
                <a16:creationId xmlns:a16="http://schemas.microsoft.com/office/drawing/2014/main" id="{72F31262-72C4-5812-0905-614BFFCC0831}"/>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vi-VN"/>
          </a:p>
        </p:txBody>
      </p:sp>
      <p:sp>
        <p:nvSpPr>
          <p:cNvPr id="4" name="Chỗ dành sẵn cho Văn bản 3">
            <a:extLst>
              <a:ext uri="{FF2B5EF4-FFF2-40B4-BE49-F238E27FC236}">
                <a16:creationId xmlns:a16="http://schemas.microsoft.com/office/drawing/2014/main" id="{1047A013-B47A-49FD-A83D-754A56ACC110}"/>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247CBA6-4675-9D51-805C-4745EB333CEF}"/>
              </a:ext>
            </a:extLst>
          </p:cNvPr>
          <p:cNvSpPr txBox="1">
            <a:spLocks noGrp="1"/>
          </p:cNvSpPr>
          <p:nvPr>
            <p:ph type="dt" sz="half" idx="7"/>
          </p:nvPr>
        </p:nvSpPr>
        <p:spPr/>
        <p:txBody>
          <a:bodyPr/>
          <a:lstStyle>
            <a:lvl1pPr>
              <a:defRPr/>
            </a:lvl1pPr>
          </a:lstStyle>
          <a:p>
            <a:pPr lvl="0"/>
            <a:fld id="{57E86D67-3406-4EED-9DE9-70484BBBBCCA}" type="datetime1">
              <a:rPr lang="vi-VN"/>
              <a:pPr lvl="0"/>
              <a:t>08/04/2023</a:t>
            </a:fld>
            <a:endParaRPr lang="vi-VN"/>
          </a:p>
        </p:txBody>
      </p:sp>
      <p:sp>
        <p:nvSpPr>
          <p:cNvPr id="6" name="Chỗ dành sẵn cho Chân trang 5">
            <a:extLst>
              <a:ext uri="{FF2B5EF4-FFF2-40B4-BE49-F238E27FC236}">
                <a16:creationId xmlns:a16="http://schemas.microsoft.com/office/drawing/2014/main" id="{4EFD4A19-8C94-B623-52E7-8A148FA8C6CE}"/>
              </a:ext>
            </a:extLst>
          </p:cNvPr>
          <p:cNvSpPr txBox="1">
            <a:spLocks noGrp="1"/>
          </p:cNvSpPr>
          <p:nvPr>
            <p:ph type="ftr" sz="quarter" idx="9"/>
          </p:nvPr>
        </p:nvSpPr>
        <p:spPr/>
        <p:txBody>
          <a:bodyPr/>
          <a:lstStyle>
            <a:lvl1pPr>
              <a:defRPr/>
            </a:lvl1pPr>
          </a:lstStyle>
          <a:p>
            <a:pPr lvl="0"/>
            <a:endParaRPr lang="vi-VN"/>
          </a:p>
        </p:txBody>
      </p:sp>
      <p:sp>
        <p:nvSpPr>
          <p:cNvPr id="7" name="Chỗ dành sẵn cho Số hiệu Bản chiếu 6">
            <a:extLst>
              <a:ext uri="{FF2B5EF4-FFF2-40B4-BE49-F238E27FC236}">
                <a16:creationId xmlns:a16="http://schemas.microsoft.com/office/drawing/2014/main" id="{F304C3FF-55C5-FF90-EEAB-7235F3F2BB59}"/>
              </a:ext>
            </a:extLst>
          </p:cNvPr>
          <p:cNvSpPr txBox="1">
            <a:spLocks noGrp="1"/>
          </p:cNvSpPr>
          <p:nvPr>
            <p:ph type="sldNum" sz="quarter" idx="8"/>
          </p:nvPr>
        </p:nvSpPr>
        <p:spPr/>
        <p:txBody>
          <a:bodyPr/>
          <a:lstStyle>
            <a:lvl1pPr>
              <a:defRPr/>
            </a:lvl1pPr>
          </a:lstStyle>
          <a:p>
            <a:pPr lvl="0"/>
            <a:fld id="{9C59D03E-FA32-4F49-8392-661AD2F2E36B}" type="slidenum">
              <a:t>‹#›</a:t>
            </a:fld>
            <a:endParaRPr lang="vi-VN"/>
          </a:p>
        </p:txBody>
      </p:sp>
    </p:spTree>
    <p:extLst>
      <p:ext uri="{BB962C8B-B14F-4D97-AF65-F5344CB8AC3E}">
        <p14:creationId xmlns:p14="http://schemas.microsoft.com/office/powerpoint/2010/main" val="146681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D9064FD8-869C-06F3-DB53-72C64A9F240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vi-VN"/>
              <a:t>Bấm để sửa kiểu tiêu đề Bản cái</a:t>
            </a:r>
          </a:p>
        </p:txBody>
      </p:sp>
      <p:sp>
        <p:nvSpPr>
          <p:cNvPr id="3" name="Chỗ dành sẵn cho Văn bản 2">
            <a:extLst>
              <a:ext uri="{FF2B5EF4-FFF2-40B4-BE49-F238E27FC236}">
                <a16:creationId xmlns:a16="http://schemas.microsoft.com/office/drawing/2014/main" id="{CF2BB9D7-68BD-D232-AF50-BEC032494343}"/>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C8C2307-0CDE-172A-2410-CEA9AA9156E6}"/>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vi-VN" sz="1200" b="0" i="0" u="none" strike="noStrike" kern="1200" cap="none" spc="0" baseline="0">
                <a:solidFill>
                  <a:srgbClr val="898989"/>
                </a:solidFill>
                <a:uFillTx/>
                <a:latin typeface="Arial" pitchFamily="34"/>
              </a:defRPr>
            </a:lvl1pPr>
          </a:lstStyle>
          <a:p>
            <a:pPr lvl="0"/>
            <a:fld id="{DA870DEA-9A9B-429D-A4A2-32C965EDAF0B}" type="datetime1">
              <a:rPr lang="vi-VN"/>
              <a:pPr lvl="0"/>
              <a:t>08/04/2023</a:t>
            </a:fld>
            <a:endParaRPr lang="vi-VN"/>
          </a:p>
        </p:txBody>
      </p:sp>
      <p:sp>
        <p:nvSpPr>
          <p:cNvPr id="5" name="Chỗ dành sẵn cho Chân trang 4">
            <a:extLst>
              <a:ext uri="{FF2B5EF4-FFF2-40B4-BE49-F238E27FC236}">
                <a16:creationId xmlns:a16="http://schemas.microsoft.com/office/drawing/2014/main" id="{17ADE605-F1FB-96C4-40A8-0BAFA45622A9}"/>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vi-VN" sz="1200" b="0" i="0" u="none" strike="noStrike" kern="1200" cap="none" spc="0" baseline="0">
                <a:solidFill>
                  <a:srgbClr val="898989"/>
                </a:solidFill>
                <a:uFillTx/>
                <a:latin typeface="Arial" pitchFamily="34"/>
              </a:defRPr>
            </a:lvl1pPr>
          </a:lstStyle>
          <a:p>
            <a:pPr lvl="0"/>
            <a:endParaRPr lang="vi-VN"/>
          </a:p>
        </p:txBody>
      </p:sp>
      <p:sp>
        <p:nvSpPr>
          <p:cNvPr id="6" name="Chỗ dành sẵn cho Số hiệu Bản chiếu 5">
            <a:extLst>
              <a:ext uri="{FF2B5EF4-FFF2-40B4-BE49-F238E27FC236}">
                <a16:creationId xmlns:a16="http://schemas.microsoft.com/office/drawing/2014/main" id="{1793E3F2-709A-3F19-64A2-CD34B69D6861}"/>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vi-VN" sz="1200" b="0" i="0" u="none" strike="noStrike" kern="1200" cap="none" spc="0" baseline="0">
                <a:solidFill>
                  <a:srgbClr val="898989"/>
                </a:solidFill>
                <a:uFillTx/>
                <a:latin typeface="Arial" pitchFamily="34"/>
              </a:defRPr>
            </a:lvl1pPr>
          </a:lstStyle>
          <a:p>
            <a:pPr lvl="0"/>
            <a:fld id="{249A60E4-BB45-4CD0-8D85-3D0A6D952DDD}" type="slidenum">
              <a:t>‹#›</a:t>
            </a:fld>
            <a:endParaRPr 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vi-VN" sz="4400" b="0" i="0" u="none" strike="noStrike" kern="1200" cap="none" spc="0" baseline="0">
          <a:solidFill>
            <a:srgbClr val="000000"/>
          </a:solidFill>
          <a:uFillTx/>
          <a:latin typeface="Times New Roman" pitchFamily="18"/>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vi-VN" sz="2800" b="0" i="0" u="none" strike="noStrike" kern="1200" cap="none" spc="0" baseline="0">
          <a:solidFill>
            <a:srgbClr val="000000"/>
          </a:solidFill>
          <a:uFillTx/>
          <a:latin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vi-VN" sz="2400" b="0" i="0" u="none" strike="noStrike" kern="1200" cap="none" spc="0" baseline="0">
          <a:solidFill>
            <a:srgbClr val="000000"/>
          </a:solidFill>
          <a:uFillTx/>
          <a:latin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vi-VN" sz="2000" b="0" i="0" u="none" strike="noStrike" kern="1200" cap="none" spc="0" baseline="0">
          <a:solidFill>
            <a:srgbClr val="000000"/>
          </a:solidFill>
          <a:uFillTx/>
          <a:latin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vi-VN" sz="1800" b="0" i="0" u="none" strike="noStrike" kern="1200" cap="none" spc="0" baseline="0">
          <a:solidFill>
            <a:srgbClr val="000000"/>
          </a:solidFill>
          <a:uFillTx/>
          <a:latin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vi-VN" sz="1800" b="0" i="0" u="none" strike="noStrike" kern="1200" cap="none" spc="0" baseline="0">
          <a:solidFill>
            <a:srgbClr val="000000"/>
          </a:solidFill>
          <a:uFillTx/>
          <a:latin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blipFill>
          <a:blip r:embed="rId2"/>
          <a:stretch>
            <a:fillRect/>
          </a:stretch>
        </a:blipFill>
        <a:effectLst/>
      </p:bgPr>
    </p:bg>
    <p:spTree>
      <p:nvGrpSpPr>
        <p:cNvPr id="1" name=""/>
        <p:cNvGrpSpPr/>
        <p:nvPr/>
      </p:nvGrpSpPr>
      <p:grpSpPr>
        <a:xfrm>
          <a:off x="0" y="0"/>
          <a:ext cx="0" cy="0"/>
          <a:chOff x="0" y="0"/>
          <a:chExt cx="0" cy="0"/>
        </a:xfrm>
      </p:grpSpPr>
      <p:sp>
        <p:nvSpPr>
          <p:cNvPr id="2" name="Hình chữ nhật 5">
            <a:extLst>
              <a:ext uri="{FF2B5EF4-FFF2-40B4-BE49-F238E27FC236}">
                <a16:creationId xmlns:a16="http://schemas.microsoft.com/office/drawing/2014/main" id="{F629C236-23C1-AB0A-E090-862F57401F32}"/>
              </a:ext>
            </a:extLst>
          </p:cNvPr>
          <p:cNvSpPr/>
          <p:nvPr/>
        </p:nvSpPr>
        <p:spPr>
          <a:xfrm>
            <a:off x="0" y="0"/>
            <a:ext cx="2158404" cy="1988289"/>
          </a:xfrm>
          <a:prstGeom prst="rect">
            <a:avLst/>
          </a:prstGeom>
          <a:solidFill>
            <a:srgbClr val="203864">
              <a:alpha val="7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3" name="Hình chữ nhật 8">
            <a:extLst>
              <a:ext uri="{FF2B5EF4-FFF2-40B4-BE49-F238E27FC236}">
                <a16:creationId xmlns:a16="http://schemas.microsoft.com/office/drawing/2014/main" id="{E3BFA169-86E6-EE4E-58B3-FCE77E67EB30}"/>
              </a:ext>
            </a:extLst>
          </p:cNvPr>
          <p:cNvSpPr/>
          <p:nvPr/>
        </p:nvSpPr>
        <p:spPr>
          <a:xfrm>
            <a:off x="2158404" y="1988289"/>
            <a:ext cx="10033592" cy="2583710"/>
          </a:xfrm>
          <a:prstGeom prst="rect">
            <a:avLst/>
          </a:prstGeom>
          <a:solidFill>
            <a:srgbClr val="E7E6E6">
              <a:alpha val="63000"/>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4" name="Hộp Văn bản 9">
            <a:extLst>
              <a:ext uri="{FF2B5EF4-FFF2-40B4-BE49-F238E27FC236}">
                <a16:creationId xmlns:a16="http://schemas.microsoft.com/office/drawing/2014/main" id="{E19336C8-B396-FB38-10FC-D41BABCA84AA}"/>
              </a:ext>
            </a:extLst>
          </p:cNvPr>
          <p:cNvSpPr txBox="1"/>
          <p:nvPr/>
        </p:nvSpPr>
        <p:spPr>
          <a:xfrm>
            <a:off x="3024862" y="2505666"/>
            <a:ext cx="8623002" cy="1846658"/>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4800" b="0" i="0" u="none" strike="noStrike" kern="1200" cap="none" spc="0" baseline="0">
                <a:solidFill>
                  <a:srgbClr val="000000"/>
                </a:solidFill>
                <a:uFillTx/>
                <a:latin typeface="Arial" pitchFamily="34"/>
              </a:rPr>
              <a:t>CÁC YẾU TỐ ẢNH HƯỚNG TỚI GIÁ NHÀ TẠI HÀ NỘI</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000000"/>
              </a:solidFill>
              <a:uFillTx/>
              <a:latin typeface="Arial" pitchFamily="34"/>
            </a:endParaRPr>
          </a:p>
        </p:txBody>
      </p:sp>
      <p:sp>
        <p:nvSpPr>
          <p:cNvPr id="5" name="Hình chữ nhật 10">
            <a:extLst>
              <a:ext uri="{FF2B5EF4-FFF2-40B4-BE49-F238E27FC236}">
                <a16:creationId xmlns:a16="http://schemas.microsoft.com/office/drawing/2014/main" id="{2D1A23A3-9C39-5F76-7EC5-6838D6B71053}"/>
              </a:ext>
            </a:extLst>
          </p:cNvPr>
          <p:cNvSpPr/>
          <p:nvPr/>
        </p:nvSpPr>
        <p:spPr>
          <a:xfrm>
            <a:off x="11525691" y="4572000"/>
            <a:ext cx="666304" cy="1988289"/>
          </a:xfrm>
          <a:prstGeom prst="rect">
            <a:avLst/>
          </a:prstGeom>
          <a:solidFill>
            <a:srgbClr val="203864">
              <a:alpha val="7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6" name="Hộp Văn bản 7">
            <a:extLst>
              <a:ext uri="{FF2B5EF4-FFF2-40B4-BE49-F238E27FC236}">
                <a16:creationId xmlns:a16="http://schemas.microsoft.com/office/drawing/2014/main" id="{D1F77FAE-C093-13C8-C8E0-4F8B1F1D22B3}"/>
              </a:ext>
            </a:extLst>
          </p:cNvPr>
          <p:cNvSpPr txBox="1"/>
          <p:nvPr/>
        </p:nvSpPr>
        <p:spPr>
          <a:xfrm>
            <a:off x="12730926" y="1476198"/>
            <a:ext cx="8623002" cy="63094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3500" b="0" i="0" u="none" strike="noStrike" kern="1200" cap="none" spc="0" baseline="0">
                <a:solidFill>
                  <a:srgbClr val="FFFFFF"/>
                </a:solidFill>
                <a:uFillTx/>
                <a:latin typeface="Arial" pitchFamily="34"/>
              </a:rPr>
              <a:t>THÀNH VIÊN</a:t>
            </a:r>
          </a:p>
        </p:txBody>
      </p:sp>
      <p:sp>
        <p:nvSpPr>
          <p:cNvPr id="7" name="Hộp Văn bản 7">
            <a:extLst>
              <a:ext uri="{FF2B5EF4-FFF2-40B4-BE49-F238E27FC236}">
                <a16:creationId xmlns:a16="http://schemas.microsoft.com/office/drawing/2014/main" id="{7888A54E-DD43-1B9B-02D5-9870AF5FA54B}"/>
              </a:ext>
            </a:extLst>
          </p:cNvPr>
          <p:cNvSpPr txBox="1"/>
          <p:nvPr/>
        </p:nvSpPr>
        <p:spPr>
          <a:xfrm>
            <a:off x="12742767" y="3328406"/>
            <a:ext cx="8623002" cy="230832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BÙI NGỌC KHÁNH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NGUYỄN ĐÌNH PHÚ</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BÙI ĐÌNH HÙNG MINH</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PHAN CÔNG PHƯỚC</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LÊ NHẬT NAM</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TRẦN ANH QUÂN</a:t>
            </a:r>
          </a:p>
        </p:txBody>
      </p:sp>
      <p:sp>
        <p:nvSpPr>
          <p:cNvPr id="8" name="Hộp Văn bản 7">
            <a:extLst>
              <a:ext uri="{FF2B5EF4-FFF2-40B4-BE49-F238E27FC236}">
                <a16:creationId xmlns:a16="http://schemas.microsoft.com/office/drawing/2014/main" id="{1D8E93AC-60CB-226D-628E-F7468CF0E56B}"/>
              </a:ext>
            </a:extLst>
          </p:cNvPr>
          <p:cNvSpPr txBox="1"/>
          <p:nvPr/>
        </p:nvSpPr>
        <p:spPr>
          <a:xfrm>
            <a:off x="14343589" y="2025743"/>
            <a:ext cx="8623002"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NHÓM 6</a:t>
            </a:r>
            <a:endParaRPr lang="vi-VN" sz="2400" b="0" i="0" u="none" strike="noStrike" kern="1200" cap="none" spc="0" baseline="0">
              <a:solidFill>
                <a:srgbClr val="FFFFFF"/>
              </a:solidFill>
              <a:uFillTx/>
              <a:latin typeface="Arial" pitchFamily="34"/>
            </a:endParaRPr>
          </a:p>
        </p:txBody>
      </p:sp>
      <p:sp>
        <p:nvSpPr>
          <p:cNvPr id="9" name="Hình chữ nhật 9">
            <a:extLst>
              <a:ext uri="{FF2B5EF4-FFF2-40B4-BE49-F238E27FC236}">
                <a16:creationId xmlns:a16="http://schemas.microsoft.com/office/drawing/2014/main" id="{068ECF19-26B7-EB33-CBB2-253715B81707}"/>
              </a:ext>
            </a:extLst>
          </p:cNvPr>
          <p:cNvSpPr/>
          <p:nvPr/>
        </p:nvSpPr>
        <p:spPr>
          <a:xfrm>
            <a:off x="12742767" y="2647599"/>
            <a:ext cx="6303809" cy="4210400"/>
          </a:xfrm>
          <a:prstGeom prst="rect">
            <a:avLst/>
          </a:prstGeom>
          <a:solidFill>
            <a:srgbClr val="000000">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pic>
        <p:nvPicPr>
          <p:cNvPr id="2" name="Hình ảnh 2" descr="Ảnh có chứa ngoài trời, tòa nhà, đường phố, thành phố&#10;&#10;Mô tả được tạo tự động">
            <a:extLst>
              <a:ext uri="{FF2B5EF4-FFF2-40B4-BE49-F238E27FC236}">
                <a16:creationId xmlns:a16="http://schemas.microsoft.com/office/drawing/2014/main" id="{79D11E69-4FDC-180E-87C1-92F33E4AFA44}"/>
              </a:ext>
            </a:extLst>
          </p:cNvPr>
          <p:cNvPicPr>
            <a:picLocks noChangeAspect="1"/>
          </p:cNvPicPr>
          <p:nvPr/>
        </p:nvPicPr>
        <p:blipFill>
          <a:blip r:embed="rId2"/>
          <a:srcRect b="22530"/>
          <a:stretch>
            <a:fillRect/>
          </a:stretch>
        </p:blipFill>
        <p:spPr>
          <a:xfrm>
            <a:off x="0" y="0"/>
            <a:ext cx="12191996" cy="6858000"/>
          </a:xfrm>
          <a:prstGeom prst="rect">
            <a:avLst/>
          </a:prstGeom>
          <a:noFill/>
          <a:ln cap="flat">
            <a:noFill/>
          </a:ln>
        </p:spPr>
      </p:pic>
      <p:sp>
        <p:nvSpPr>
          <p:cNvPr id="3" name="Hộp Văn bản 6">
            <a:extLst>
              <a:ext uri="{FF2B5EF4-FFF2-40B4-BE49-F238E27FC236}">
                <a16:creationId xmlns:a16="http://schemas.microsoft.com/office/drawing/2014/main" id="{62A7B876-08B2-D1B3-1369-C33BB9B67ADD}"/>
              </a:ext>
            </a:extLst>
          </p:cNvPr>
          <p:cNvSpPr txBox="1"/>
          <p:nvPr/>
        </p:nvSpPr>
        <p:spPr>
          <a:xfrm>
            <a:off x="4449726" y="2408301"/>
            <a:ext cx="7203560" cy="267765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Sau khi tổng hợp phân tích mô hình dựa trên các số liệu thu thập ta có thể kết luận rằng giá nhà hiện nay ở Thủ đô Hà Nội chịu ảnh hưởng không chỉ bởi diện tích, kết cấu nhà như số tầng, mà còn phụ thuộc vào vị trí ngôi nhà, nhà ở trung tâm sẽ có giá cao hơn nhà ở vùng ven, nhà mặt tiền sẽ cao giá hơn nhà trong hẻm</a:t>
            </a:r>
          </a:p>
        </p:txBody>
      </p:sp>
      <p:sp>
        <p:nvSpPr>
          <p:cNvPr id="4" name="Hộp Văn bản 10">
            <a:extLst>
              <a:ext uri="{FF2B5EF4-FFF2-40B4-BE49-F238E27FC236}">
                <a16:creationId xmlns:a16="http://schemas.microsoft.com/office/drawing/2014/main" id="{E59968ED-29FE-DFDD-908E-AC5E4C00D359}"/>
              </a:ext>
            </a:extLst>
          </p:cNvPr>
          <p:cNvSpPr txBox="1"/>
          <p:nvPr/>
        </p:nvSpPr>
        <p:spPr>
          <a:xfrm>
            <a:off x="4084615" y="1611337"/>
            <a:ext cx="4022774" cy="86177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5000" b="1" i="0" u="none" strike="noStrike" kern="1200" cap="none" spc="0" baseline="0">
                <a:solidFill>
                  <a:srgbClr val="FFFFFF"/>
                </a:solidFill>
                <a:uFillTx/>
                <a:latin typeface="Arial" pitchFamily="34"/>
              </a:rPr>
              <a:t>TỔNG KẾT</a:t>
            </a:r>
          </a:p>
        </p:txBody>
      </p:sp>
      <p:pic>
        <p:nvPicPr>
          <p:cNvPr id="5" name="Hình ảnh 10" descr="Ảnh có chứa biểu đồ&#10;&#10;Mô tả được tạo tự động">
            <a:extLst>
              <a:ext uri="{FF2B5EF4-FFF2-40B4-BE49-F238E27FC236}">
                <a16:creationId xmlns:a16="http://schemas.microsoft.com/office/drawing/2014/main" id="{D82064BE-A875-7357-02E6-88E111AEC241}"/>
              </a:ext>
            </a:extLst>
          </p:cNvPr>
          <p:cNvPicPr>
            <a:picLocks noChangeAspect="1"/>
          </p:cNvPicPr>
          <p:nvPr/>
        </p:nvPicPr>
        <p:blipFill>
          <a:blip r:embed="rId3"/>
          <a:stretch>
            <a:fillRect/>
          </a:stretch>
        </p:blipFill>
        <p:spPr>
          <a:xfrm>
            <a:off x="-9957962" y="1715103"/>
            <a:ext cx="8709879" cy="3427802"/>
          </a:xfrm>
          <a:prstGeom prst="rect">
            <a:avLst/>
          </a:prstGeom>
          <a:noFill/>
          <a:ln cap="flat">
            <a:noFill/>
          </a:ln>
        </p:spPr>
      </p:pic>
      <p:sp>
        <p:nvSpPr>
          <p:cNvPr id="6" name="Hộp Văn bản 8">
            <a:extLst>
              <a:ext uri="{FF2B5EF4-FFF2-40B4-BE49-F238E27FC236}">
                <a16:creationId xmlns:a16="http://schemas.microsoft.com/office/drawing/2014/main" id="{053D778A-F26D-60E4-21A0-3C2B576641E4}"/>
              </a:ext>
            </a:extLst>
          </p:cNvPr>
          <p:cNvSpPr txBox="1"/>
          <p:nvPr/>
        </p:nvSpPr>
        <p:spPr>
          <a:xfrm>
            <a:off x="13563990" y="5397794"/>
            <a:ext cx="7966710"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Theo biểu đồ ta có thể nhận thấy số phòng ngủ có chút khác nhưng vẫn nằm trong khoảng từ 3 - 6 phòng .</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name="Slide2">
    <p:bg>
      <p:bgPr>
        <a:solidFill>
          <a:srgbClr val="000000"/>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528E5A8E-BDB5-0761-D6EC-80F5D7A3C73D}"/>
              </a:ext>
            </a:extLst>
          </p:cNvPr>
          <p:cNvSpPr>
            <a:spLocks noMove="1" noResize="1"/>
          </p:cNvSpPr>
          <p:nvPr/>
        </p:nvSpPr>
        <p:spPr>
          <a:xfrm>
            <a:off x="0" y="0"/>
            <a:ext cx="12191996" cy="6858000"/>
          </a:xfrm>
          <a:prstGeom prst="rect">
            <a:avLst/>
          </a:pr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Hình chữ nhật 5">
            <a:extLst>
              <a:ext uri="{FF2B5EF4-FFF2-40B4-BE49-F238E27FC236}">
                <a16:creationId xmlns:a16="http://schemas.microsoft.com/office/drawing/2014/main" id="{80E806A9-5767-DA8C-CDED-DB74BF41D118}"/>
              </a:ext>
            </a:extLst>
          </p:cNvPr>
          <p:cNvSpPr/>
          <p:nvPr/>
        </p:nvSpPr>
        <p:spPr>
          <a:xfrm>
            <a:off x="4488871" y="814648"/>
            <a:ext cx="7703106" cy="1832951"/>
          </a:xfrm>
          <a:prstGeom prst="rect">
            <a:avLst/>
          </a:prstGeom>
          <a:solidFill>
            <a:srgbClr val="203864">
              <a:alpha val="79000"/>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4" name="Hình chữ nhật 6">
            <a:extLst>
              <a:ext uri="{FF2B5EF4-FFF2-40B4-BE49-F238E27FC236}">
                <a16:creationId xmlns:a16="http://schemas.microsoft.com/office/drawing/2014/main" id="{F5AA2BD5-40F3-278A-63B9-4B5FD7B2D752}"/>
              </a:ext>
            </a:extLst>
          </p:cNvPr>
          <p:cNvSpPr/>
          <p:nvPr/>
        </p:nvSpPr>
        <p:spPr>
          <a:xfrm>
            <a:off x="0" y="4869710"/>
            <a:ext cx="2158404" cy="1988289"/>
          </a:xfrm>
          <a:prstGeom prst="rect">
            <a:avLst/>
          </a:prstGeom>
          <a:solidFill>
            <a:srgbClr val="FFC000">
              <a:alpha val="7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5" name="Hộp Văn bản 7">
            <a:extLst>
              <a:ext uri="{FF2B5EF4-FFF2-40B4-BE49-F238E27FC236}">
                <a16:creationId xmlns:a16="http://schemas.microsoft.com/office/drawing/2014/main" id="{2BC52164-1F31-D46D-2DE9-36BAAFEED5BD}"/>
              </a:ext>
            </a:extLst>
          </p:cNvPr>
          <p:cNvSpPr txBox="1"/>
          <p:nvPr/>
        </p:nvSpPr>
        <p:spPr>
          <a:xfrm>
            <a:off x="7427406" y="1476198"/>
            <a:ext cx="8623002" cy="63094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3500" b="0" i="0" u="none" strike="noStrike" kern="1200" cap="none" spc="0" baseline="0">
                <a:solidFill>
                  <a:srgbClr val="FFFFFF"/>
                </a:solidFill>
                <a:uFillTx/>
                <a:latin typeface="Arial" pitchFamily="34"/>
              </a:rPr>
              <a:t>THÀNH VIÊN</a:t>
            </a:r>
          </a:p>
        </p:txBody>
      </p:sp>
      <p:grpSp>
        <p:nvGrpSpPr>
          <p:cNvPr id="6" name="Nhóm 19">
            <a:extLst>
              <a:ext uri="{FF2B5EF4-FFF2-40B4-BE49-F238E27FC236}">
                <a16:creationId xmlns:a16="http://schemas.microsoft.com/office/drawing/2014/main" id="{396016C8-3B2F-DE48-014D-70A1D4EF5A82}"/>
              </a:ext>
            </a:extLst>
          </p:cNvPr>
          <p:cNvGrpSpPr/>
          <p:nvPr/>
        </p:nvGrpSpPr>
        <p:grpSpPr>
          <a:xfrm>
            <a:off x="4764590" y="11056604"/>
            <a:ext cx="2662815" cy="1179046"/>
            <a:chOff x="4764590" y="11056604"/>
            <a:chExt cx="2662815" cy="1179046"/>
          </a:xfrm>
        </p:grpSpPr>
        <p:sp>
          <p:nvSpPr>
            <p:cNvPr id="7" name="Hộp Văn bản 20">
              <a:extLst>
                <a:ext uri="{FF2B5EF4-FFF2-40B4-BE49-F238E27FC236}">
                  <a16:creationId xmlns:a16="http://schemas.microsoft.com/office/drawing/2014/main" id="{DB2CEB28-C4E7-FF82-E04E-8FC714EDD38D}"/>
                </a:ext>
              </a:extLst>
            </p:cNvPr>
            <p:cNvSpPr txBox="1"/>
            <p:nvPr/>
          </p:nvSpPr>
          <p:spPr>
            <a:xfrm>
              <a:off x="5888169" y="11056604"/>
              <a:ext cx="665033"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3600" b="0" i="0" u="none" strike="noStrike" kern="1200" cap="none" spc="0" baseline="0">
                  <a:solidFill>
                    <a:srgbClr val="FFFFFF"/>
                  </a:solidFill>
                  <a:uFillTx/>
                  <a:latin typeface="Arial" pitchFamily="34"/>
                </a:rPr>
                <a:t>II</a:t>
              </a:r>
            </a:p>
          </p:txBody>
        </p:sp>
        <p:sp>
          <p:nvSpPr>
            <p:cNvPr id="8" name="Hộp Văn bản 21">
              <a:extLst>
                <a:ext uri="{FF2B5EF4-FFF2-40B4-BE49-F238E27FC236}">
                  <a16:creationId xmlns:a16="http://schemas.microsoft.com/office/drawing/2014/main" id="{4FBBEFD8-1B45-8139-8F18-C9DBBFCA2596}"/>
                </a:ext>
              </a:extLst>
            </p:cNvPr>
            <p:cNvSpPr txBox="1"/>
            <p:nvPr/>
          </p:nvSpPr>
          <p:spPr>
            <a:xfrm>
              <a:off x="4764590" y="11773988"/>
              <a:ext cx="26628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PHÂN TÍCH</a:t>
              </a:r>
            </a:p>
          </p:txBody>
        </p:sp>
      </p:grpSp>
      <p:grpSp>
        <p:nvGrpSpPr>
          <p:cNvPr id="9" name="Nhóm 22">
            <a:extLst>
              <a:ext uri="{FF2B5EF4-FFF2-40B4-BE49-F238E27FC236}">
                <a16:creationId xmlns:a16="http://schemas.microsoft.com/office/drawing/2014/main" id="{EADBEA7E-2F02-88E3-D7B2-19E06AAAAA94}"/>
              </a:ext>
            </a:extLst>
          </p:cNvPr>
          <p:cNvGrpSpPr/>
          <p:nvPr/>
        </p:nvGrpSpPr>
        <p:grpSpPr>
          <a:xfrm>
            <a:off x="-4764590" y="3926378"/>
            <a:ext cx="2662815" cy="1179046"/>
            <a:chOff x="-4764590" y="3926378"/>
            <a:chExt cx="2662815" cy="1179046"/>
          </a:xfrm>
        </p:grpSpPr>
        <p:sp>
          <p:nvSpPr>
            <p:cNvPr id="10" name="Hộp Văn bản 23">
              <a:extLst>
                <a:ext uri="{FF2B5EF4-FFF2-40B4-BE49-F238E27FC236}">
                  <a16:creationId xmlns:a16="http://schemas.microsoft.com/office/drawing/2014/main" id="{1FB73014-33E4-B4BB-8809-75D863923BC6}"/>
                </a:ext>
              </a:extLst>
            </p:cNvPr>
            <p:cNvSpPr txBox="1"/>
            <p:nvPr/>
          </p:nvSpPr>
          <p:spPr>
            <a:xfrm>
              <a:off x="-3571061" y="3926378"/>
              <a:ext cx="394856"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3600" b="0" i="0" u="none" strike="noStrike" kern="1200" cap="none" spc="0" baseline="0">
                  <a:solidFill>
                    <a:srgbClr val="FFFFFF"/>
                  </a:solidFill>
                  <a:uFillTx/>
                  <a:latin typeface="Arial" pitchFamily="34"/>
                </a:rPr>
                <a:t>I</a:t>
              </a:r>
            </a:p>
          </p:txBody>
        </p:sp>
        <p:sp>
          <p:nvSpPr>
            <p:cNvPr id="11" name="Hộp Văn bản 24">
              <a:extLst>
                <a:ext uri="{FF2B5EF4-FFF2-40B4-BE49-F238E27FC236}">
                  <a16:creationId xmlns:a16="http://schemas.microsoft.com/office/drawing/2014/main" id="{9DFA3022-8B7F-A397-CD15-6D933E05F04D}"/>
                </a:ext>
              </a:extLst>
            </p:cNvPr>
            <p:cNvSpPr txBox="1"/>
            <p:nvPr/>
          </p:nvSpPr>
          <p:spPr>
            <a:xfrm>
              <a:off x="-4764590" y="4643762"/>
              <a:ext cx="26628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MÔ TẢ</a:t>
              </a:r>
            </a:p>
          </p:txBody>
        </p:sp>
      </p:grpSp>
      <p:grpSp>
        <p:nvGrpSpPr>
          <p:cNvPr id="12" name="Nhóm 25">
            <a:extLst>
              <a:ext uri="{FF2B5EF4-FFF2-40B4-BE49-F238E27FC236}">
                <a16:creationId xmlns:a16="http://schemas.microsoft.com/office/drawing/2014/main" id="{D7BC370A-625B-D548-7829-6211218E38AE}"/>
              </a:ext>
            </a:extLst>
          </p:cNvPr>
          <p:cNvGrpSpPr/>
          <p:nvPr/>
        </p:nvGrpSpPr>
        <p:grpSpPr>
          <a:xfrm>
            <a:off x="14545982" y="3926378"/>
            <a:ext cx="2662815" cy="1235848"/>
            <a:chOff x="14545982" y="3926378"/>
            <a:chExt cx="2662815" cy="1235848"/>
          </a:xfrm>
        </p:grpSpPr>
        <p:sp>
          <p:nvSpPr>
            <p:cNvPr id="13" name="Hộp Văn bản 26">
              <a:extLst>
                <a:ext uri="{FF2B5EF4-FFF2-40B4-BE49-F238E27FC236}">
                  <a16:creationId xmlns:a16="http://schemas.microsoft.com/office/drawing/2014/main" id="{1C72FFAF-0B4F-A9DE-E25D-848D86B86607}"/>
                </a:ext>
              </a:extLst>
            </p:cNvPr>
            <p:cNvSpPr txBox="1"/>
            <p:nvPr/>
          </p:nvSpPr>
          <p:spPr>
            <a:xfrm>
              <a:off x="15559402" y="3926378"/>
              <a:ext cx="665033"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3600" b="0" i="0" u="none" strike="noStrike" kern="1200" cap="none" spc="0" baseline="0">
                  <a:solidFill>
                    <a:srgbClr val="FFFFFF"/>
                  </a:solidFill>
                  <a:uFillTx/>
                  <a:latin typeface="Arial" pitchFamily="34"/>
                </a:rPr>
                <a:t>III</a:t>
              </a:r>
            </a:p>
          </p:txBody>
        </p:sp>
        <p:sp>
          <p:nvSpPr>
            <p:cNvPr id="14" name="Hộp Văn bản 27">
              <a:extLst>
                <a:ext uri="{FF2B5EF4-FFF2-40B4-BE49-F238E27FC236}">
                  <a16:creationId xmlns:a16="http://schemas.microsoft.com/office/drawing/2014/main" id="{99268DFA-EDB7-6DE4-4092-98560FE7D3CD}"/>
                </a:ext>
              </a:extLst>
            </p:cNvPr>
            <p:cNvSpPr txBox="1"/>
            <p:nvPr/>
          </p:nvSpPr>
          <p:spPr>
            <a:xfrm>
              <a:off x="14545982" y="4700564"/>
              <a:ext cx="26628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TỔNG KẾT</a:t>
              </a:r>
            </a:p>
          </p:txBody>
        </p:sp>
      </p:grpSp>
      <p:sp>
        <p:nvSpPr>
          <p:cNvPr id="15" name="Hình chữ nhật 16">
            <a:extLst>
              <a:ext uri="{FF2B5EF4-FFF2-40B4-BE49-F238E27FC236}">
                <a16:creationId xmlns:a16="http://schemas.microsoft.com/office/drawing/2014/main" id="{F6586926-F86B-774C-F504-40B754E2D4B2}"/>
              </a:ext>
            </a:extLst>
          </p:cNvPr>
          <p:cNvSpPr/>
          <p:nvPr/>
        </p:nvSpPr>
        <p:spPr>
          <a:xfrm>
            <a:off x="5888169" y="2647599"/>
            <a:ext cx="6303809" cy="4210400"/>
          </a:xfrm>
          <a:prstGeom prst="rect">
            <a:avLst/>
          </a:prstGeom>
          <a:solidFill>
            <a:srgbClr val="000000">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16" name="Hộp Văn bản 7">
            <a:extLst>
              <a:ext uri="{FF2B5EF4-FFF2-40B4-BE49-F238E27FC236}">
                <a16:creationId xmlns:a16="http://schemas.microsoft.com/office/drawing/2014/main" id="{CD8718B6-F6D7-EE81-8E36-5A6337A8C4B4}"/>
              </a:ext>
            </a:extLst>
          </p:cNvPr>
          <p:cNvSpPr txBox="1"/>
          <p:nvPr/>
        </p:nvSpPr>
        <p:spPr>
          <a:xfrm>
            <a:off x="7439247" y="3328406"/>
            <a:ext cx="8623002" cy="230832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BÙI NGỌC KHÁNH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NGUYỄN ĐÌNH PHÚ</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BÙI ĐÌNH HÙNG MINH</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PHAN CÔNG PHƯỚC</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LÊ NHẬT NAM</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TRẦN ANH QUÂN</a:t>
            </a:r>
          </a:p>
        </p:txBody>
      </p:sp>
      <p:sp>
        <p:nvSpPr>
          <p:cNvPr id="17" name="Hộp Văn bản 7">
            <a:extLst>
              <a:ext uri="{FF2B5EF4-FFF2-40B4-BE49-F238E27FC236}">
                <a16:creationId xmlns:a16="http://schemas.microsoft.com/office/drawing/2014/main" id="{F9DB7CF4-83DA-5F28-5651-EB2604787023}"/>
              </a:ext>
            </a:extLst>
          </p:cNvPr>
          <p:cNvSpPr txBox="1"/>
          <p:nvPr/>
        </p:nvSpPr>
        <p:spPr>
          <a:xfrm>
            <a:off x="9040069" y="2025743"/>
            <a:ext cx="8623002"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NHÓM 6</a:t>
            </a:r>
            <a:endParaRPr lang="vi-VN" sz="2400" b="0" i="0" u="none" strike="noStrike" kern="1200" cap="none" spc="0" baseline="0">
              <a:solidFill>
                <a:srgbClr val="FFFFFF"/>
              </a:solidFill>
              <a:uFillTx/>
              <a:latin typeface="Arial" pitchFamily="34"/>
            </a:endParaRPr>
          </a:p>
        </p:txBody>
      </p:sp>
      <p:grpSp>
        <p:nvGrpSpPr>
          <p:cNvPr id="18" name="Nhóm 19">
            <a:extLst>
              <a:ext uri="{FF2B5EF4-FFF2-40B4-BE49-F238E27FC236}">
                <a16:creationId xmlns:a16="http://schemas.microsoft.com/office/drawing/2014/main" id="{1D553A77-1EE6-CDDB-545B-AB73CA992AE8}"/>
              </a:ext>
            </a:extLst>
          </p:cNvPr>
          <p:cNvGrpSpPr/>
          <p:nvPr/>
        </p:nvGrpSpPr>
        <p:grpSpPr>
          <a:xfrm>
            <a:off x="158578" y="-3366208"/>
            <a:ext cx="21047457" cy="13032996"/>
            <a:chOff x="158578" y="-3366208"/>
            <a:chExt cx="21047457" cy="13032996"/>
          </a:xfrm>
        </p:grpSpPr>
        <p:sp>
          <p:nvSpPr>
            <p:cNvPr id="19" name="Hình chữ nhật: Góc Tròn 23">
              <a:extLst>
                <a:ext uri="{FF2B5EF4-FFF2-40B4-BE49-F238E27FC236}">
                  <a16:creationId xmlns:a16="http://schemas.microsoft.com/office/drawing/2014/main" id="{E8A3867A-161E-DAEC-87CA-EF449FC1583D}"/>
                </a:ext>
              </a:extLst>
            </p:cNvPr>
            <p:cNvSpPr/>
            <p:nvPr/>
          </p:nvSpPr>
          <p:spPr>
            <a:xfrm rot="19167088">
              <a:off x="12188945" y="-2772918"/>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20" name="Hình chữ nhật: Góc Tròn 24">
              <a:extLst>
                <a:ext uri="{FF2B5EF4-FFF2-40B4-BE49-F238E27FC236}">
                  <a16:creationId xmlns:a16="http://schemas.microsoft.com/office/drawing/2014/main" id="{18BB6FCD-DCBC-82CF-778C-676F834967FA}"/>
                </a:ext>
              </a:extLst>
            </p:cNvPr>
            <p:cNvSpPr/>
            <p:nvPr/>
          </p:nvSpPr>
          <p:spPr>
            <a:xfrm rot="19167088">
              <a:off x="13867290" y="-3244794"/>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21" name="Hình chữ nhật: Góc Tròn 25">
              <a:extLst>
                <a:ext uri="{FF2B5EF4-FFF2-40B4-BE49-F238E27FC236}">
                  <a16:creationId xmlns:a16="http://schemas.microsoft.com/office/drawing/2014/main" id="{2945BE52-40B8-F661-7EA4-B024B9B06782}"/>
                </a:ext>
              </a:extLst>
            </p:cNvPr>
            <p:cNvSpPr/>
            <p:nvPr/>
          </p:nvSpPr>
          <p:spPr>
            <a:xfrm rot="19167088">
              <a:off x="158578" y="9041769"/>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22" name="Hình chữ nhật: Góc Tròn 26">
              <a:extLst>
                <a:ext uri="{FF2B5EF4-FFF2-40B4-BE49-F238E27FC236}">
                  <a16:creationId xmlns:a16="http://schemas.microsoft.com/office/drawing/2014/main" id="{021F269E-9E74-E70D-3804-9D5DDC83F317}"/>
                </a:ext>
              </a:extLst>
            </p:cNvPr>
            <p:cNvSpPr/>
            <p:nvPr/>
          </p:nvSpPr>
          <p:spPr>
            <a:xfrm rot="19167088">
              <a:off x="1449089" y="8900293"/>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23" name="Hình chữ nhật: Góc Tròn 28">
              <a:extLst>
                <a:ext uri="{FF2B5EF4-FFF2-40B4-BE49-F238E27FC236}">
                  <a16:creationId xmlns:a16="http://schemas.microsoft.com/office/drawing/2014/main" id="{D205B95D-500B-E222-3E1C-0ACA468921B7}"/>
                </a:ext>
              </a:extLst>
            </p:cNvPr>
            <p:cNvSpPr/>
            <p:nvPr/>
          </p:nvSpPr>
          <p:spPr>
            <a:xfrm rot="19167088">
              <a:off x="2595792" y="8937619"/>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24" name="Hình chữ nhật: Góc Tròn 29">
              <a:extLst>
                <a:ext uri="{FF2B5EF4-FFF2-40B4-BE49-F238E27FC236}">
                  <a16:creationId xmlns:a16="http://schemas.microsoft.com/office/drawing/2014/main" id="{3AAA3723-45A0-706F-19F8-A1B5E4A1A619}"/>
                </a:ext>
              </a:extLst>
            </p:cNvPr>
            <p:cNvSpPr/>
            <p:nvPr/>
          </p:nvSpPr>
          <p:spPr>
            <a:xfrm rot="19167088">
              <a:off x="16371932" y="-3366208"/>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25" name="Hình chữ nhật: Góc Tròn 30">
              <a:extLst>
                <a:ext uri="{FF2B5EF4-FFF2-40B4-BE49-F238E27FC236}">
                  <a16:creationId xmlns:a16="http://schemas.microsoft.com/office/drawing/2014/main" id="{3B358643-08CE-3B23-1DEF-3252F70EA2FA}"/>
                </a:ext>
              </a:extLst>
            </p:cNvPr>
            <p:cNvSpPr/>
            <p:nvPr/>
          </p:nvSpPr>
          <p:spPr>
            <a:xfrm rot="19167088">
              <a:off x="14142341" y="-492277"/>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26" name="Hình chữ nhật: Góc Tròn 29">
              <a:extLst>
                <a:ext uri="{FF2B5EF4-FFF2-40B4-BE49-F238E27FC236}">
                  <a16:creationId xmlns:a16="http://schemas.microsoft.com/office/drawing/2014/main" id="{B7933CC2-4A6A-2B21-0871-F6CBF454519E}"/>
                </a:ext>
              </a:extLst>
            </p:cNvPr>
            <p:cNvSpPr/>
            <p:nvPr/>
          </p:nvSpPr>
          <p:spPr>
            <a:xfrm rot="19167088">
              <a:off x="15210434" y="-3347545"/>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grpSp>
      <p:sp>
        <p:nvSpPr>
          <p:cNvPr id="27" name="Hộp Văn bản 5">
            <a:extLst>
              <a:ext uri="{FF2B5EF4-FFF2-40B4-BE49-F238E27FC236}">
                <a16:creationId xmlns:a16="http://schemas.microsoft.com/office/drawing/2014/main" id="{F4DE4F94-4CCA-BC94-7616-6F391A8A4E69}"/>
              </a:ext>
            </a:extLst>
          </p:cNvPr>
          <p:cNvSpPr txBox="1"/>
          <p:nvPr/>
        </p:nvSpPr>
        <p:spPr>
          <a:xfrm>
            <a:off x="-6572396" y="509000"/>
            <a:ext cx="26628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1. MÔ TẢ</a:t>
            </a:r>
          </a:p>
        </p:txBody>
      </p:sp>
      <p:sp>
        <p:nvSpPr>
          <p:cNvPr id="28" name="Hộp Văn bản 14">
            <a:extLst>
              <a:ext uri="{FF2B5EF4-FFF2-40B4-BE49-F238E27FC236}">
                <a16:creationId xmlns:a16="http://schemas.microsoft.com/office/drawing/2014/main" id="{E98E3336-5263-FE9F-85EF-76232F50079E}"/>
              </a:ext>
            </a:extLst>
          </p:cNvPr>
          <p:cNvSpPr txBox="1"/>
          <p:nvPr/>
        </p:nvSpPr>
        <p:spPr>
          <a:xfrm>
            <a:off x="-7120725" y="1854119"/>
            <a:ext cx="6094320" cy="230832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Bất động sản là một trong những lĩnh vực quan trọng trong nền kinh tế của mỗi quốc gia. Trong đó, giá nhà ở là một trong những yếu tố quan trọng nhất và có ảnh hưởng lớn đến sự phát triển của thị trường bất động sản. Tại Hà Nội - thủ đô Việt Nam, thị trường bất động sản đang phát triển mạnh mẽ và giá nhà ở cũng tăng cao theo thời gian. Giá nhà ở Hà Nội được xem là một trong những vấn đề nhức nhối của thị trường bất động sản. </a:t>
            </a:r>
          </a:p>
        </p:txBody>
      </p:sp>
      <p:sp>
        <p:nvSpPr>
          <p:cNvPr id="29" name="Hộp Văn bản 16">
            <a:extLst>
              <a:ext uri="{FF2B5EF4-FFF2-40B4-BE49-F238E27FC236}">
                <a16:creationId xmlns:a16="http://schemas.microsoft.com/office/drawing/2014/main" id="{40C618FF-E0EA-8851-9D33-699C47C0E321}"/>
              </a:ext>
            </a:extLst>
          </p:cNvPr>
          <p:cNvSpPr txBox="1"/>
          <p:nvPr/>
        </p:nvSpPr>
        <p:spPr>
          <a:xfrm>
            <a:off x="-7120725" y="4863885"/>
            <a:ext cx="6094320" cy="646334"/>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Vì vậy, trong đề tài này, chúng tôi đã quyết định nghiên cứu các yếu tố ảnh hưởng đến giá nhà ở Hà Nội</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name="Slide4">
    <p:bg>
      <p:bgPr>
        <a:solidFill>
          <a:srgbClr val="262626"/>
        </a:solidFill>
        <a:effectLst/>
      </p:bgPr>
    </p:bg>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9890C89C-7F9D-64E6-E575-F1E9CD2AEC29}"/>
              </a:ext>
            </a:extLst>
          </p:cNvPr>
          <p:cNvSpPr>
            <a:spLocks noMove="1" noResize="1"/>
          </p:cNvSpPr>
          <p:nvPr/>
        </p:nvSpPr>
        <p:spPr>
          <a:xfrm rot="5400013">
            <a:off x="759921" y="346795"/>
            <a:ext cx="146304" cy="704088"/>
          </a:xfrm>
          <a:prstGeom prst="rect">
            <a:avLst/>
          </a:pr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13">
            <a:extLst>
              <a:ext uri="{FF2B5EF4-FFF2-40B4-BE49-F238E27FC236}">
                <a16:creationId xmlns:a16="http://schemas.microsoft.com/office/drawing/2014/main" id="{4B5DB678-F4AB-DE34-FCA2-526D740F6592}"/>
              </a:ext>
            </a:extLst>
          </p:cNvPr>
          <p:cNvSpPr>
            <a:spLocks noMove="1" noResize="1"/>
          </p:cNvSpPr>
          <p:nvPr/>
        </p:nvSpPr>
        <p:spPr>
          <a:xfrm>
            <a:off x="481029" y="4546918"/>
            <a:ext cx="3977639" cy="18288"/>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Hộp Văn bản 5">
            <a:extLst>
              <a:ext uri="{FF2B5EF4-FFF2-40B4-BE49-F238E27FC236}">
                <a16:creationId xmlns:a16="http://schemas.microsoft.com/office/drawing/2014/main" id="{0A374F53-1609-ED0A-34B0-22BFB224074C}"/>
              </a:ext>
            </a:extLst>
          </p:cNvPr>
          <p:cNvSpPr txBox="1"/>
          <p:nvPr/>
        </p:nvSpPr>
        <p:spPr>
          <a:xfrm>
            <a:off x="929652" y="509000"/>
            <a:ext cx="26628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1. MÔ TẢ</a:t>
            </a:r>
          </a:p>
        </p:txBody>
      </p:sp>
      <p:sp>
        <p:nvSpPr>
          <p:cNvPr id="5" name="Hộp Văn bản 14">
            <a:extLst>
              <a:ext uri="{FF2B5EF4-FFF2-40B4-BE49-F238E27FC236}">
                <a16:creationId xmlns:a16="http://schemas.microsoft.com/office/drawing/2014/main" id="{B438F3AB-BE72-1BA8-AEBE-36EE9F152756}"/>
              </a:ext>
            </a:extLst>
          </p:cNvPr>
          <p:cNvSpPr txBox="1"/>
          <p:nvPr/>
        </p:nvSpPr>
        <p:spPr>
          <a:xfrm>
            <a:off x="381332" y="1854119"/>
            <a:ext cx="6094320" cy="230832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Bất động sản là một trong những lĩnh vực quan trọng trong nền kinh tế của mỗi quốc gia. Trong đó, giá nhà ở là một trong những yếu tố quan trọng nhất và có ảnh hưởng lớn đến sự phát triển của thị trường bất động sản. Tại Hà Nội - thủ đô Việt Nam, thị trường bất động sản đang phát triển mạnh mẽ và giá nhà ở cũng tăng cao theo thời gian. Giá nhà ở Hà Nội được xem là một trong những vấn đề nhức nhối của thị trường bất động sản. </a:t>
            </a:r>
          </a:p>
        </p:txBody>
      </p:sp>
      <p:sp>
        <p:nvSpPr>
          <p:cNvPr id="6" name="Hộp Văn bản 16">
            <a:extLst>
              <a:ext uri="{FF2B5EF4-FFF2-40B4-BE49-F238E27FC236}">
                <a16:creationId xmlns:a16="http://schemas.microsoft.com/office/drawing/2014/main" id="{E04A532F-1574-4A5A-2C61-91A5CE39CC49}"/>
              </a:ext>
            </a:extLst>
          </p:cNvPr>
          <p:cNvSpPr txBox="1"/>
          <p:nvPr/>
        </p:nvSpPr>
        <p:spPr>
          <a:xfrm>
            <a:off x="381332" y="4863885"/>
            <a:ext cx="6094320" cy="646334"/>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Vì vậy, trong đề tài này, chúng tôi đã quyết định nghiên cứu các yếu tố ảnh hưởng đến giá nhà ở Hà Nội</a:t>
            </a:r>
          </a:p>
        </p:txBody>
      </p:sp>
      <p:grpSp>
        <p:nvGrpSpPr>
          <p:cNvPr id="7" name="Nhóm 28">
            <a:extLst>
              <a:ext uri="{FF2B5EF4-FFF2-40B4-BE49-F238E27FC236}">
                <a16:creationId xmlns:a16="http://schemas.microsoft.com/office/drawing/2014/main" id="{AEDC9AE5-391B-6063-E641-B5DBC997C7EA}"/>
              </a:ext>
            </a:extLst>
          </p:cNvPr>
          <p:cNvGrpSpPr/>
          <p:nvPr/>
        </p:nvGrpSpPr>
        <p:grpSpPr>
          <a:xfrm>
            <a:off x="6175924" y="-97650"/>
            <a:ext cx="11077324" cy="3958921"/>
            <a:chOff x="6175924" y="-97650"/>
            <a:chExt cx="11077324" cy="3958921"/>
          </a:xfrm>
        </p:grpSpPr>
        <p:sp>
          <p:nvSpPr>
            <p:cNvPr id="8" name="Hình chữ nhật: Góc Tròn 23">
              <a:extLst>
                <a:ext uri="{FF2B5EF4-FFF2-40B4-BE49-F238E27FC236}">
                  <a16:creationId xmlns:a16="http://schemas.microsoft.com/office/drawing/2014/main" id="{25C31399-5A3C-352E-C678-C2456C251E78}"/>
                </a:ext>
              </a:extLst>
            </p:cNvPr>
            <p:cNvSpPr/>
            <p:nvPr/>
          </p:nvSpPr>
          <p:spPr>
            <a:xfrm rot="19167088">
              <a:off x="8236159" y="495640"/>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9" name="Hình chữ nhật: Góc Tròn 24">
              <a:extLst>
                <a:ext uri="{FF2B5EF4-FFF2-40B4-BE49-F238E27FC236}">
                  <a16:creationId xmlns:a16="http://schemas.microsoft.com/office/drawing/2014/main" id="{A5CCEC51-988C-FB21-D1CD-EFFFC78BDE49}"/>
                </a:ext>
              </a:extLst>
            </p:cNvPr>
            <p:cNvSpPr/>
            <p:nvPr/>
          </p:nvSpPr>
          <p:spPr>
            <a:xfrm rot="19167088">
              <a:off x="9914503" y="23764"/>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10" name="Hình chữ nhật: Góc Tròn 25">
              <a:extLst>
                <a:ext uri="{FF2B5EF4-FFF2-40B4-BE49-F238E27FC236}">
                  <a16:creationId xmlns:a16="http://schemas.microsoft.com/office/drawing/2014/main" id="{A1D624B6-1F65-6A1F-2976-EA5A7EE3BD7B}"/>
                </a:ext>
              </a:extLst>
            </p:cNvPr>
            <p:cNvSpPr/>
            <p:nvPr/>
          </p:nvSpPr>
          <p:spPr>
            <a:xfrm rot="19167088">
              <a:off x="6175924" y="3236252"/>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11" name="Hình chữ nhật: Góc Tròn 26">
              <a:extLst>
                <a:ext uri="{FF2B5EF4-FFF2-40B4-BE49-F238E27FC236}">
                  <a16:creationId xmlns:a16="http://schemas.microsoft.com/office/drawing/2014/main" id="{D04296DF-D4FC-EC88-5A40-269C8AD404E8}"/>
                </a:ext>
              </a:extLst>
            </p:cNvPr>
            <p:cNvSpPr/>
            <p:nvPr/>
          </p:nvSpPr>
          <p:spPr>
            <a:xfrm rot="19167088">
              <a:off x="7466435" y="3094777"/>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12" name="Hình chữ nhật: Góc Tròn 28">
              <a:extLst>
                <a:ext uri="{FF2B5EF4-FFF2-40B4-BE49-F238E27FC236}">
                  <a16:creationId xmlns:a16="http://schemas.microsoft.com/office/drawing/2014/main" id="{E139D6D4-13FB-B6A8-1812-4040AA9EAE46}"/>
                </a:ext>
              </a:extLst>
            </p:cNvPr>
            <p:cNvSpPr/>
            <p:nvPr/>
          </p:nvSpPr>
          <p:spPr>
            <a:xfrm rot="19167088">
              <a:off x="8613138" y="3132102"/>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13" name="Hình chữ nhật: Góc Tròn 29">
              <a:extLst>
                <a:ext uri="{FF2B5EF4-FFF2-40B4-BE49-F238E27FC236}">
                  <a16:creationId xmlns:a16="http://schemas.microsoft.com/office/drawing/2014/main" id="{9B6A7221-F3E2-09F5-DC5D-9B35A11315E7}"/>
                </a:ext>
              </a:extLst>
            </p:cNvPr>
            <p:cNvSpPr/>
            <p:nvPr/>
          </p:nvSpPr>
          <p:spPr>
            <a:xfrm rot="19167088">
              <a:off x="12419145" y="-97650"/>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14" name="Hình chữ nhật: Góc Tròn 30">
              <a:extLst>
                <a:ext uri="{FF2B5EF4-FFF2-40B4-BE49-F238E27FC236}">
                  <a16:creationId xmlns:a16="http://schemas.microsoft.com/office/drawing/2014/main" id="{FD4D06E5-15F2-976B-6DFE-647D8D2B1F85}"/>
                </a:ext>
              </a:extLst>
            </p:cNvPr>
            <p:cNvSpPr/>
            <p:nvPr/>
          </p:nvSpPr>
          <p:spPr>
            <a:xfrm rot="19167088">
              <a:off x="10189555" y="2776282"/>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15" name="Hình chữ nhật: Góc Tròn 29">
              <a:extLst>
                <a:ext uri="{FF2B5EF4-FFF2-40B4-BE49-F238E27FC236}">
                  <a16:creationId xmlns:a16="http://schemas.microsoft.com/office/drawing/2014/main" id="{AB42D6EB-71F1-69BC-4AC2-1537388B3B36}"/>
                </a:ext>
              </a:extLst>
            </p:cNvPr>
            <p:cNvSpPr/>
            <p:nvPr/>
          </p:nvSpPr>
          <p:spPr>
            <a:xfrm rot="19167088">
              <a:off x="11257638" y="-78987"/>
              <a:ext cx="4834103" cy="625019"/>
            </a:xfrm>
            <a:custGeom>
              <a:avLst/>
              <a:gdLst>
                <a:gd name="f0" fmla="val 10800000"/>
                <a:gd name="f1" fmla="val 5400000"/>
                <a:gd name="f2" fmla="val 16200000"/>
                <a:gd name="f3" fmla="val w"/>
                <a:gd name="f4" fmla="val h"/>
                <a:gd name="f5" fmla="val ss"/>
                <a:gd name="f6" fmla="val 0"/>
                <a:gd name="f7" fmla="*/ 5419351 1 1725033"/>
                <a:gd name="f8" fmla="val 45"/>
                <a:gd name="f9" fmla="val 108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grpSp>
      <p:sp>
        <p:nvSpPr>
          <p:cNvPr id="16" name="Hình chữ nhật 10">
            <a:extLst>
              <a:ext uri="{FF2B5EF4-FFF2-40B4-BE49-F238E27FC236}">
                <a16:creationId xmlns:a16="http://schemas.microsoft.com/office/drawing/2014/main" id="{DDEE41C0-A22C-AFFA-7B1B-F58A0805FCBA}"/>
              </a:ext>
            </a:extLst>
          </p:cNvPr>
          <p:cNvSpPr/>
          <p:nvPr/>
        </p:nvSpPr>
        <p:spPr>
          <a:xfrm>
            <a:off x="-5996680" y="315879"/>
            <a:ext cx="5832957" cy="890305"/>
          </a:xfrm>
          <a:prstGeom prst="rect">
            <a:avLst/>
          </a:prstGeom>
          <a:solidFill>
            <a:srgbClr val="203864">
              <a:alpha val="79000"/>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17" name="Hộp Văn bản 19">
            <a:extLst>
              <a:ext uri="{FF2B5EF4-FFF2-40B4-BE49-F238E27FC236}">
                <a16:creationId xmlns:a16="http://schemas.microsoft.com/office/drawing/2014/main" id="{E71961E4-645A-31A2-1AA1-5415751C5C72}"/>
              </a:ext>
            </a:extLst>
          </p:cNvPr>
          <p:cNvSpPr txBox="1"/>
          <p:nvPr/>
        </p:nvSpPr>
        <p:spPr>
          <a:xfrm>
            <a:off x="-2826538" y="509000"/>
            <a:ext cx="2662815"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 </a:t>
            </a:r>
            <a:r>
              <a:rPr lang="vi-VN" sz="3200" b="1" i="0" u="none" strike="noStrike" kern="1200" cap="none" spc="0" baseline="0">
                <a:solidFill>
                  <a:srgbClr val="FFFFFF"/>
                </a:solidFill>
                <a:uFillTx/>
                <a:latin typeface="Arial" pitchFamily="34"/>
              </a:rPr>
              <a:t>ĐỊA CHỈ</a:t>
            </a:r>
          </a:p>
        </p:txBody>
      </p:sp>
      <p:sp>
        <p:nvSpPr>
          <p:cNvPr id="18" name="Hộp Văn bản 7">
            <a:extLst>
              <a:ext uri="{FF2B5EF4-FFF2-40B4-BE49-F238E27FC236}">
                <a16:creationId xmlns:a16="http://schemas.microsoft.com/office/drawing/2014/main" id="{1AA9E00C-6443-03A0-A1CF-A64781F01C3B}"/>
              </a:ext>
            </a:extLst>
          </p:cNvPr>
          <p:cNvSpPr txBox="1"/>
          <p:nvPr/>
        </p:nvSpPr>
        <p:spPr>
          <a:xfrm>
            <a:off x="12730926" y="1476198"/>
            <a:ext cx="8623002" cy="63094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3500" b="0" i="0" u="none" strike="noStrike" kern="1200" cap="none" spc="0" baseline="0">
                <a:solidFill>
                  <a:srgbClr val="FFFFFF"/>
                </a:solidFill>
                <a:uFillTx/>
                <a:latin typeface="Arial" pitchFamily="34"/>
              </a:rPr>
              <a:t>THÀNH VIÊN</a:t>
            </a:r>
          </a:p>
        </p:txBody>
      </p:sp>
      <p:sp>
        <p:nvSpPr>
          <p:cNvPr id="19" name="Hộp Văn bản 33">
            <a:extLst>
              <a:ext uri="{FF2B5EF4-FFF2-40B4-BE49-F238E27FC236}">
                <a16:creationId xmlns:a16="http://schemas.microsoft.com/office/drawing/2014/main" id="{43804167-252A-BC8E-0C60-D27964FDD134}"/>
              </a:ext>
            </a:extLst>
          </p:cNvPr>
          <p:cNvSpPr txBox="1"/>
          <p:nvPr/>
        </p:nvSpPr>
        <p:spPr>
          <a:xfrm>
            <a:off x="12742767" y="3328406"/>
            <a:ext cx="8623002" cy="230832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BÙI NGỌC KHÁNH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NGUYỄN ĐÌNH PHÚ</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BÙI ĐÌNH HÙNG MINH</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PHAN CÔNG PHƯỚC</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LÊ NHẬT NAM</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0" cap="none" spc="0" baseline="0">
                <a:solidFill>
                  <a:srgbClr val="FFFFFF"/>
                </a:solidFill>
                <a:uFillTx/>
                <a:latin typeface="Arial" pitchFamily="34"/>
              </a:rPr>
              <a:t>TRẦN ANH QUÂN</a:t>
            </a:r>
          </a:p>
        </p:txBody>
      </p:sp>
      <p:sp>
        <p:nvSpPr>
          <p:cNvPr id="20" name="Hình chữ nhật 34">
            <a:extLst>
              <a:ext uri="{FF2B5EF4-FFF2-40B4-BE49-F238E27FC236}">
                <a16:creationId xmlns:a16="http://schemas.microsoft.com/office/drawing/2014/main" id="{C273E111-E164-8938-0EA2-28800257BAED}"/>
              </a:ext>
            </a:extLst>
          </p:cNvPr>
          <p:cNvSpPr/>
          <p:nvPr/>
        </p:nvSpPr>
        <p:spPr>
          <a:xfrm>
            <a:off x="12742767" y="2647599"/>
            <a:ext cx="6303809" cy="4210400"/>
          </a:xfrm>
          <a:prstGeom prst="rect">
            <a:avLst/>
          </a:prstGeom>
          <a:solidFill>
            <a:srgbClr val="000000">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21" name="Hình chữ nhật 14">
            <a:extLst>
              <a:ext uri="{FF2B5EF4-FFF2-40B4-BE49-F238E27FC236}">
                <a16:creationId xmlns:a16="http://schemas.microsoft.com/office/drawing/2014/main" id="{0B92AEAA-4D53-8682-D6AA-06D3C751CF8E}"/>
              </a:ext>
            </a:extLst>
          </p:cNvPr>
          <p:cNvSpPr/>
          <p:nvPr/>
        </p:nvSpPr>
        <p:spPr>
          <a:xfrm>
            <a:off x="7728737" y="13199766"/>
            <a:ext cx="2942703" cy="3773975"/>
          </a:xfrm>
          <a:prstGeom prst="rect">
            <a:avLst/>
          </a:prstGeom>
          <a:solidFill>
            <a:srgbClr val="000000">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22" name="Hình chữ nhật 15">
            <a:extLst>
              <a:ext uri="{FF2B5EF4-FFF2-40B4-BE49-F238E27FC236}">
                <a16:creationId xmlns:a16="http://schemas.microsoft.com/office/drawing/2014/main" id="{8755E069-FC47-636F-02E8-65BF2158134C}"/>
              </a:ext>
            </a:extLst>
          </p:cNvPr>
          <p:cNvSpPr/>
          <p:nvPr/>
        </p:nvSpPr>
        <p:spPr>
          <a:xfrm>
            <a:off x="4350998" y="13069848"/>
            <a:ext cx="2942703" cy="3773975"/>
          </a:xfrm>
          <a:prstGeom prst="rect">
            <a:avLst/>
          </a:prstGeom>
          <a:solidFill>
            <a:srgbClr val="000000">
              <a:alpha val="6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23" name="Hình ảnh 16" descr="Ảnh có chứa biểu đồ, biểu đồ hình tròn&#10;&#10;Mô tả được tạo tự động">
            <a:extLst>
              <a:ext uri="{FF2B5EF4-FFF2-40B4-BE49-F238E27FC236}">
                <a16:creationId xmlns:a16="http://schemas.microsoft.com/office/drawing/2014/main" id="{1D1AF6EA-72A2-1417-E128-B7723D86A51E}"/>
              </a:ext>
            </a:extLst>
          </p:cNvPr>
          <p:cNvPicPr>
            <a:picLocks noChangeAspect="1"/>
          </p:cNvPicPr>
          <p:nvPr/>
        </p:nvPicPr>
        <p:blipFill>
          <a:blip r:embed="rId3"/>
          <a:stretch>
            <a:fillRect/>
          </a:stretch>
        </p:blipFill>
        <p:spPr>
          <a:xfrm>
            <a:off x="1611785" y="13154293"/>
            <a:ext cx="8895959" cy="3501036"/>
          </a:xfrm>
          <a:prstGeom prst="rect">
            <a:avLst/>
          </a:prstGeom>
          <a:noFill/>
          <a:ln cap="flat">
            <a:noFill/>
          </a:ln>
        </p:spPr>
      </p:pic>
      <p:pic>
        <p:nvPicPr>
          <p:cNvPr id="24" name="Hình ảnh 18" descr="Ảnh có chứa biểu đồ, biểu đồ hình tròn&#10;&#10;Mô tả được tạo tự động">
            <a:extLst>
              <a:ext uri="{FF2B5EF4-FFF2-40B4-BE49-F238E27FC236}">
                <a16:creationId xmlns:a16="http://schemas.microsoft.com/office/drawing/2014/main" id="{A02D6BB0-8D71-4CAB-E53A-6936C179F32B}"/>
              </a:ext>
            </a:extLst>
          </p:cNvPr>
          <p:cNvPicPr>
            <a:picLocks noChangeAspect="1"/>
          </p:cNvPicPr>
          <p:nvPr/>
        </p:nvPicPr>
        <p:blipFill>
          <a:blip r:embed="rId4"/>
          <a:stretch>
            <a:fillRect/>
          </a:stretch>
        </p:blipFill>
        <p:spPr>
          <a:xfrm>
            <a:off x="4752109" y="13154293"/>
            <a:ext cx="8895950" cy="3501036"/>
          </a:xfrm>
          <a:prstGeom prst="rect">
            <a:avLst/>
          </a:prstGeom>
          <a:noFill/>
          <a:ln cap="flat">
            <a:noFill/>
          </a:ln>
        </p:spPr>
      </p:pic>
      <p:grpSp>
        <p:nvGrpSpPr>
          <p:cNvPr id="25" name="Nhóm 45">
            <a:extLst>
              <a:ext uri="{FF2B5EF4-FFF2-40B4-BE49-F238E27FC236}">
                <a16:creationId xmlns:a16="http://schemas.microsoft.com/office/drawing/2014/main" id="{C03FC481-871C-230F-1ADE-E683C4CE78E6}"/>
              </a:ext>
            </a:extLst>
          </p:cNvPr>
          <p:cNvGrpSpPr/>
          <p:nvPr/>
        </p:nvGrpSpPr>
        <p:grpSpPr>
          <a:xfrm>
            <a:off x="-1949866" y="12824761"/>
            <a:ext cx="8788965" cy="3773975"/>
            <a:chOff x="-1949866" y="12824761"/>
            <a:chExt cx="8788965" cy="3773975"/>
          </a:xfrm>
        </p:grpSpPr>
        <p:sp>
          <p:nvSpPr>
            <p:cNvPr id="26" name="Hình chữ nhật 13">
              <a:extLst>
                <a:ext uri="{FF2B5EF4-FFF2-40B4-BE49-F238E27FC236}">
                  <a16:creationId xmlns:a16="http://schemas.microsoft.com/office/drawing/2014/main" id="{0187759E-376E-62E2-EB62-6257B798B4FB}"/>
                </a:ext>
              </a:extLst>
            </p:cNvPr>
            <p:cNvSpPr/>
            <p:nvPr/>
          </p:nvSpPr>
          <p:spPr>
            <a:xfrm>
              <a:off x="973259" y="12824761"/>
              <a:ext cx="2942703" cy="3773975"/>
            </a:xfrm>
            <a:prstGeom prst="rect">
              <a:avLst/>
            </a:prstGeom>
            <a:solidFill>
              <a:srgbClr val="000000">
                <a:alpha val="56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27" name="Hình ảnh 17" descr="Ảnh có chứa biểu đồ, biểu đồ hình tròn&#10;&#10;Mô tả được tạo tự động">
              <a:extLst>
                <a:ext uri="{FF2B5EF4-FFF2-40B4-BE49-F238E27FC236}">
                  <a16:creationId xmlns:a16="http://schemas.microsoft.com/office/drawing/2014/main" id="{63A60BA7-4D24-DBF8-1974-3026F8A897EB}"/>
                </a:ext>
              </a:extLst>
            </p:cNvPr>
            <p:cNvPicPr>
              <a:picLocks noChangeAspect="1"/>
            </p:cNvPicPr>
            <p:nvPr/>
          </p:nvPicPr>
          <p:blipFill>
            <a:blip r:embed="rId5"/>
            <a:stretch>
              <a:fillRect/>
            </a:stretch>
          </p:blipFill>
          <p:spPr>
            <a:xfrm>
              <a:off x="-1949866" y="12916073"/>
              <a:ext cx="8788965" cy="3458928"/>
            </a:xfrm>
            <a:prstGeom prst="rect">
              <a:avLst/>
            </a:prstGeom>
            <a:noFill/>
            <a:ln cap="flat">
              <a:noFill/>
            </a:ln>
          </p:spPr>
        </p:pic>
        <p:sp>
          <p:nvSpPr>
            <p:cNvPr id="28" name="Hộp Văn bản 20">
              <a:extLst>
                <a:ext uri="{FF2B5EF4-FFF2-40B4-BE49-F238E27FC236}">
                  <a16:creationId xmlns:a16="http://schemas.microsoft.com/office/drawing/2014/main" id="{723C923E-6EE4-8468-69D3-F79D5E98D14B}"/>
                </a:ext>
              </a:extLst>
            </p:cNvPr>
            <p:cNvSpPr txBox="1"/>
            <p:nvPr/>
          </p:nvSpPr>
          <p:spPr>
            <a:xfrm>
              <a:off x="1113199" y="15914958"/>
              <a:ext cx="2662815"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500" b="1" i="0" u="none" strike="noStrike" kern="1200" cap="none" spc="0" baseline="0">
                  <a:solidFill>
                    <a:srgbClr val="FFFFFF"/>
                  </a:solidFill>
                  <a:uFillTx/>
                  <a:latin typeface="Arial" pitchFamily="34"/>
                </a:rPr>
                <a:t>QUẬN ĐỐNG ĐA</a:t>
              </a:r>
            </a:p>
          </p:txBody>
        </p:sp>
      </p:grpSp>
      <p:sp>
        <p:nvSpPr>
          <p:cNvPr id="29" name="Hộp Văn bản 21">
            <a:extLst>
              <a:ext uri="{FF2B5EF4-FFF2-40B4-BE49-F238E27FC236}">
                <a16:creationId xmlns:a16="http://schemas.microsoft.com/office/drawing/2014/main" id="{970E2958-B95C-6735-79D0-20327EB416A3}"/>
              </a:ext>
            </a:extLst>
          </p:cNvPr>
          <p:cNvSpPr txBox="1"/>
          <p:nvPr/>
        </p:nvSpPr>
        <p:spPr>
          <a:xfrm>
            <a:off x="4490938" y="16160035"/>
            <a:ext cx="2662815"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500" b="1" i="0" u="none" strike="noStrike" kern="1200" cap="none" spc="0" baseline="0">
                <a:solidFill>
                  <a:srgbClr val="FFFFFF"/>
                </a:solidFill>
                <a:uFillTx/>
                <a:latin typeface="Arial" pitchFamily="34"/>
              </a:rPr>
              <a:t>QUẬN THANH XUÂN</a:t>
            </a:r>
          </a:p>
        </p:txBody>
      </p:sp>
      <p:sp>
        <p:nvSpPr>
          <p:cNvPr id="30" name="Hộp Văn bản 22">
            <a:extLst>
              <a:ext uri="{FF2B5EF4-FFF2-40B4-BE49-F238E27FC236}">
                <a16:creationId xmlns:a16="http://schemas.microsoft.com/office/drawing/2014/main" id="{FF8CE4E6-E28C-F3CF-5430-7E33EF9D6259}"/>
              </a:ext>
            </a:extLst>
          </p:cNvPr>
          <p:cNvSpPr txBox="1"/>
          <p:nvPr/>
        </p:nvSpPr>
        <p:spPr>
          <a:xfrm>
            <a:off x="7868677" y="16431585"/>
            <a:ext cx="2662815"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500" b="1" i="0" u="none" strike="noStrike" kern="1200" cap="none" spc="0" baseline="0">
                <a:solidFill>
                  <a:srgbClr val="FFFFFF"/>
                </a:solidFill>
                <a:uFillTx/>
                <a:latin typeface="Arial" pitchFamily="34"/>
              </a:rPr>
              <a:t>QUẬN HOÀNG MAI</a:t>
            </a:r>
          </a:p>
        </p:txBody>
      </p:sp>
      <p:sp>
        <p:nvSpPr>
          <p:cNvPr id="31" name="Hộp Văn bản 26">
            <a:extLst>
              <a:ext uri="{FF2B5EF4-FFF2-40B4-BE49-F238E27FC236}">
                <a16:creationId xmlns:a16="http://schemas.microsoft.com/office/drawing/2014/main" id="{66C80771-0C76-C3F5-D95B-E84B621825CA}"/>
              </a:ext>
            </a:extLst>
          </p:cNvPr>
          <p:cNvSpPr txBox="1"/>
          <p:nvPr/>
        </p:nvSpPr>
        <p:spPr>
          <a:xfrm>
            <a:off x="-8903640" y="5558902"/>
            <a:ext cx="8379817" cy="92333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Các biểu đồ thể hiện sự bố các căn hộ có chủ đích được tập trung tại các khu vực đông dân cư và phát triển về nhu cầu nhà ở cao và phân tán ít ở các khu kém phát triển và thưa thớt dân cư</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name="Slide7">
    <p:bg>
      <p:bgPr>
        <a:blipFill>
          <a:blip r:embed="rId2"/>
          <a:stretch>
            <a:fillRect/>
          </a:stretch>
        </a:blipFill>
        <a:effectLst/>
      </p:bgPr>
    </p:bg>
    <p:spTree>
      <p:nvGrpSpPr>
        <p:cNvPr id="1" name=""/>
        <p:cNvGrpSpPr/>
        <p:nvPr/>
      </p:nvGrpSpPr>
      <p:grpSpPr>
        <a:xfrm>
          <a:off x="0" y="0"/>
          <a:ext cx="0" cy="0"/>
          <a:chOff x="0" y="0"/>
          <a:chExt cx="0" cy="0"/>
        </a:xfrm>
      </p:grpSpPr>
      <p:sp>
        <p:nvSpPr>
          <p:cNvPr id="2" name="Hình chữ nhật 10">
            <a:extLst>
              <a:ext uri="{FF2B5EF4-FFF2-40B4-BE49-F238E27FC236}">
                <a16:creationId xmlns:a16="http://schemas.microsoft.com/office/drawing/2014/main" id="{FA949781-F2A5-CB04-C5B4-E73F504A3F15}"/>
              </a:ext>
            </a:extLst>
          </p:cNvPr>
          <p:cNvSpPr/>
          <p:nvPr/>
        </p:nvSpPr>
        <p:spPr>
          <a:xfrm>
            <a:off x="-3114693" y="315879"/>
            <a:ext cx="5832957" cy="890305"/>
          </a:xfrm>
          <a:prstGeom prst="rect">
            <a:avLst/>
          </a:prstGeom>
          <a:solidFill>
            <a:srgbClr val="203864">
              <a:alpha val="79000"/>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3" name="Hình chữ nhật 11">
            <a:extLst>
              <a:ext uri="{FF2B5EF4-FFF2-40B4-BE49-F238E27FC236}">
                <a16:creationId xmlns:a16="http://schemas.microsoft.com/office/drawing/2014/main" id="{D6C9DA9C-8EC0-C439-E9D3-0D8CC86528AA}"/>
              </a:ext>
            </a:extLst>
          </p:cNvPr>
          <p:cNvSpPr/>
          <p:nvPr/>
        </p:nvSpPr>
        <p:spPr>
          <a:xfrm>
            <a:off x="-463436" y="-1290913"/>
            <a:ext cx="13715323" cy="8955743"/>
          </a:xfrm>
          <a:prstGeom prst="rect">
            <a:avLst/>
          </a:prstGeom>
          <a:solidFill>
            <a:srgbClr val="000000">
              <a:alpha val="39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grpSp>
        <p:nvGrpSpPr>
          <p:cNvPr id="4" name="Nhóm 12">
            <a:extLst>
              <a:ext uri="{FF2B5EF4-FFF2-40B4-BE49-F238E27FC236}">
                <a16:creationId xmlns:a16="http://schemas.microsoft.com/office/drawing/2014/main" id="{9D06883B-4333-D4C5-A24F-9FFA3D8CAF86}"/>
              </a:ext>
            </a:extLst>
          </p:cNvPr>
          <p:cNvGrpSpPr/>
          <p:nvPr/>
        </p:nvGrpSpPr>
        <p:grpSpPr>
          <a:xfrm>
            <a:off x="973259" y="1284046"/>
            <a:ext cx="9698181" cy="3899083"/>
            <a:chOff x="973259" y="1284046"/>
            <a:chExt cx="9698181" cy="3899083"/>
          </a:xfrm>
        </p:grpSpPr>
        <p:sp>
          <p:nvSpPr>
            <p:cNvPr id="5" name="Hình chữ nhật 13">
              <a:extLst>
                <a:ext uri="{FF2B5EF4-FFF2-40B4-BE49-F238E27FC236}">
                  <a16:creationId xmlns:a16="http://schemas.microsoft.com/office/drawing/2014/main" id="{060B8629-8FA3-AB1D-6AA6-576C6E1BA03F}"/>
                </a:ext>
              </a:extLst>
            </p:cNvPr>
            <p:cNvSpPr/>
            <p:nvPr/>
          </p:nvSpPr>
          <p:spPr>
            <a:xfrm>
              <a:off x="973259" y="1409154"/>
              <a:ext cx="2942703" cy="3773975"/>
            </a:xfrm>
            <a:prstGeom prst="rect">
              <a:avLst/>
            </a:prstGeom>
            <a:solidFill>
              <a:srgbClr val="000000">
                <a:alpha val="56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6" name="Hình chữ nhật 14">
              <a:extLst>
                <a:ext uri="{FF2B5EF4-FFF2-40B4-BE49-F238E27FC236}">
                  <a16:creationId xmlns:a16="http://schemas.microsoft.com/office/drawing/2014/main" id="{6B82510B-E866-ABE7-7EB5-7A6C4F117205}"/>
                </a:ext>
              </a:extLst>
            </p:cNvPr>
            <p:cNvSpPr/>
            <p:nvPr/>
          </p:nvSpPr>
          <p:spPr>
            <a:xfrm>
              <a:off x="7728737" y="1409154"/>
              <a:ext cx="2942703" cy="3773975"/>
            </a:xfrm>
            <a:prstGeom prst="rect">
              <a:avLst/>
            </a:prstGeom>
            <a:solidFill>
              <a:srgbClr val="000000">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7" name="Hình chữ nhật 15">
              <a:extLst>
                <a:ext uri="{FF2B5EF4-FFF2-40B4-BE49-F238E27FC236}">
                  <a16:creationId xmlns:a16="http://schemas.microsoft.com/office/drawing/2014/main" id="{1874D952-03C3-84A5-4362-B66A88BDB9F5}"/>
                </a:ext>
              </a:extLst>
            </p:cNvPr>
            <p:cNvSpPr/>
            <p:nvPr/>
          </p:nvSpPr>
          <p:spPr>
            <a:xfrm>
              <a:off x="4350998" y="1409154"/>
              <a:ext cx="2942703" cy="3773975"/>
            </a:xfrm>
            <a:prstGeom prst="rect">
              <a:avLst/>
            </a:prstGeom>
            <a:solidFill>
              <a:srgbClr val="000000">
                <a:alpha val="6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8" name="Hình ảnh 16" descr="Ảnh có chứa biểu đồ, biểu đồ hình tròn&#10;&#10;Mô tả được tạo tự động">
              <a:extLst>
                <a:ext uri="{FF2B5EF4-FFF2-40B4-BE49-F238E27FC236}">
                  <a16:creationId xmlns:a16="http://schemas.microsoft.com/office/drawing/2014/main" id="{038FFB9B-7B4B-38CB-CE19-945CDD070088}"/>
                </a:ext>
              </a:extLst>
            </p:cNvPr>
            <p:cNvPicPr>
              <a:picLocks noChangeAspect="1"/>
            </p:cNvPicPr>
            <p:nvPr/>
          </p:nvPicPr>
          <p:blipFill>
            <a:blip r:embed="rId3"/>
            <a:stretch>
              <a:fillRect/>
            </a:stretch>
          </p:blipFill>
          <p:spPr>
            <a:xfrm>
              <a:off x="1611785" y="1284046"/>
              <a:ext cx="8895959" cy="3501036"/>
            </a:xfrm>
            <a:prstGeom prst="rect">
              <a:avLst/>
            </a:prstGeom>
            <a:noFill/>
            <a:ln cap="flat">
              <a:noFill/>
            </a:ln>
          </p:spPr>
        </p:pic>
      </p:grpSp>
      <p:pic>
        <p:nvPicPr>
          <p:cNvPr id="9" name="Hình ảnh 17" descr="Ảnh có chứa biểu đồ, biểu đồ hình tròn&#10;&#10;Mô tả được tạo tự động">
            <a:extLst>
              <a:ext uri="{FF2B5EF4-FFF2-40B4-BE49-F238E27FC236}">
                <a16:creationId xmlns:a16="http://schemas.microsoft.com/office/drawing/2014/main" id="{D7A7D631-AA91-653F-6BEA-E55A0E710C79}"/>
              </a:ext>
            </a:extLst>
          </p:cNvPr>
          <p:cNvPicPr>
            <a:picLocks noChangeAspect="1"/>
          </p:cNvPicPr>
          <p:nvPr/>
        </p:nvPicPr>
        <p:blipFill>
          <a:blip r:embed="rId4"/>
          <a:stretch>
            <a:fillRect/>
          </a:stretch>
        </p:blipFill>
        <p:spPr>
          <a:xfrm>
            <a:off x="-1949866" y="1409154"/>
            <a:ext cx="8788965" cy="3458928"/>
          </a:xfrm>
          <a:prstGeom prst="rect">
            <a:avLst/>
          </a:prstGeom>
          <a:noFill/>
          <a:ln cap="flat">
            <a:noFill/>
          </a:ln>
        </p:spPr>
      </p:pic>
      <p:pic>
        <p:nvPicPr>
          <p:cNvPr id="10" name="Hình ảnh 18" descr="Ảnh có chứa biểu đồ, biểu đồ hình tròn&#10;&#10;Mô tả được tạo tự động">
            <a:extLst>
              <a:ext uri="{FF2B5EF4-FFF2-40B4-BE49-F238E27FC236}">
                <a16:creationId xmlns:a16="http://schemas.microsoft.com/office/drawing/2014/main" id="{D434C261-4C9F-D31B-3327-5E82955929DA}"/>
              </a:ext>
            </a:extLst>
          </p:cNvPr>
          <p:cNvPicPr>
            <a:picLocks noChangeAspect="1"/>
          </p:cNvPicPr>
          <p:nvPr/>
        </p:nvPicPr>
        <p:blipFill>
          <a:blip r:embed="rId5"/>
          <a:stretch>
            <a:fillRect/>
          </a:stretch>
        </p:blipFill>
        <p:spPr>
          <a:xfrm>
            <a:off x="4752109" y="1284046"/>
            <a:ext cx="8895950" cy="3501036"/>
          </a:xfrm>
          <a:prstGeom prst="rect">
            <a:avLst/>
          </a:prstGeom>
          <a:noFill/>
          <a:ln cap="flat">
            <a:noFill/>
          </a:ln>
        </p:spPr>
      </p:pic>
      <p:sp>
        <p:nvSpPr>
          <p:cNvPr id="11" name="Hộp Văn bản 19">
            <a:extLst>
              <a:ext uri="{FF2B5EF4-FFF2-40B4-BE49-F238E27FC236}">
                <a16:creationId xmlns:a16="http://schemas.microsoft.com/office/drawing/2014/main" id="{5D03832B-A156-38B3-4AFF-9638BB653030}"/>
              </a:ext>
            </a:extLst>
          </p:cNvPr>
          <p:cNvSpPr txBox="1"/>
          <p:nvPr/>
        </p:nvSpPr>
        <p:spPr>
          <a:xfrm>
            <a:off x="55449" y="509000"/>
            <a:ext cx="2662815"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 </a:t>
            </a:r>
            <a:r>
              <a:rPr lang="vi-VN" sz="3200" b="1" i="0" u="none" strike="noStrike" kern="1200" cap="none" spc="0" baseline="0">
                <a:solidFill>
                  <a:srgbClr val="FFFFFF"/>
                </a:solidFill>
                <a:uFillTx/>
                <a:latin typeface="Arial" pitchFamily="34"/>
              </a:rPr>
              <a:t>ĐỊA CHỈ</a:t>
            </a:r>
          </a:p>
        </p:txBody>
      </p:sp>
      <p:sp>
        <p:nvSpPr>
          <p:cNvPr id="12" name="Hộp Văn bản 20">
            <a:extLst>
              <a:ext uri="{FF2B5EF4-FFF2-40B4-BE49-F238E27FC236}">
                <a16:creationId xmlns:a16="http://schemas.microsoft.com/office/drawing/2014/main" id="{D96C92F5-2833-C1E6-91C6-86DF81715A65}"/>
              </a:ext>
            </a:extLst>
          </p:cNvPr>
          <p:cNvSpPr txBox="1"/>
          <p:nvPr/>
        </p:nvSpPr>
        <p:spPr>
          <a:xfrm>
            <a:off x="1113199" y="4499350"/>
            <a:ext cx="2662815"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500" b="1" i="0" u="none" strike="noStrike" kern="1200" cap="none" spc="0" baseline="0">
                <a:solidFill>
                  <a:srgbClr val="FFFFFF"/>
                </a:solidFill>
                <a:uFillTx/>
                <a:latin typeface="Arial" pitchFamily="34"/>
              </a:rPr>
              <a:t>QUẬN ĐỐNG ĐA</a:t>
            </a:r>
          </a:p>
        </p:txBody>
      </p:sp>
      <p:sp>
        <p:nvSpPr>
          <p:cNvPr id="13" name="Hộp Văn bản 21">
            <a:extLst>
              <a:ext uri="{FF2B5EF4-FFF2-40B4-BE49-F238E27FC236}">
                <a16:creationId xmlns:a16="http://schemas.microsoft.com/office/drawing/2014/main" id="{3D13C6F7-BFA3-B76D-0E86-85E199DA1330}"/>
              </a:ext>
            </a:extLst>
          </p:cNvPr>
          <p:cNvSpPr txBox="1"/>
          <p:nvPr/>
        </p:nvSpPr>
        <p:spPr>
          <a:xfrm>
            <a:off x="4490938" y="4499350"/>
            <a:ext cx="2662815"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500" b="1" i="0" u="none" strike="noStrike" kern="1200" cap="none" spc="0" baseline="0">
                <a:solidFill>
                  <a:srgbClr val="FFFFFF"/>
                </a:solidFill>
                <a:uFillTx/>
                <a:latin typeface="Arial" pitchFamily="34"/>
              </a:rPr>
              <a:t>QUẬN THANH XUÂN</a:t>
            </a:r>
          </a:p>
        </p:txBody>
      </p:sp>
      <p:sp>
        <p:nvSpPr>
          <p:cNvPr id="14" name="Hộp Văn bản 22">
            <a:extLst>
              <a:ext uri="{FF2B5EF4-FFF2-40B4-BE49-F238E27FC236}">
                <a16:creationId xmlns:a16="http://schemas.microsoft.com/office/drawing/2014/main" id="{606B9580-AE4A-6B79-07EE-CC9338D0B394}"/>
              </a:ext>
            </a:extLst>
          </p:cNvPr>
          <p:cNvSpPr txBox="1"/>
          <p:nvPr/>
        </p:nvSpPr>
        <p:spPr>
          <a:xfrm>
            <a:off x="7868677" y="4461906"/>
            <a:ext cx="2662815"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500" b="1" i="0" u="none" strike="noStrike" kern="1200" cap="none" spc="0" baseline="0">
                <a:solidFill>
                  <a:srgbClr val="FFFFFF"/>
                </a:solidFill>
                <a:uFillTx/>
                <a:latin typeface="Arial" pitchFamily="34"/>
              </a:rPr>
              <a:t>QUẬN HOÀNG MAI</a:t>
            </a:r>
          </a:p>
        </p:txBody>
      </p:sp>
      <p:sp>
        <p:nvSpPr>
          <p:cNvPr id="15" name="Hộp Văn bản 26">
            <a:extLst>
              <a:ext uri="{FF2B5EF4-FFF2-40B4-BE49-F238E27FC236}">
                <a16:creationId xmlns:a16="http://schemas.microsoft.com/office/drawing/2014/main" id="{1861BFD4-461A-132E-675C-29C9ED6F0100}"/>
              </a:ext>
            </a:extLst>
          </p:cNvPr>
          <p:cNvSpPr txBox="1"/>
          <p:nvPr/>
        </p:nvSpPr>
        <p:spPr>
          <a:xfrm>
            <a:off x="1113199" y="5558902"/>
            <a:ext cx="8379817" cy="92333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Các biểu đồ thể hiện sự bố các căn hộ có chủ đích được tập trung tại các khu vực đông dân cư và phát triển về nhu cầu nhà ở cao và phân tán ít ở các khu kém phát triển và thưa thớt dân cư</a:t>
            </a:r>
          </a:p>
        </p:txBody>
      </p:sp>
      <p:sp>
        <p:nvSpPr>
          <p:cNvPr id="16" name="Hộp Văn bản 5">
            <a:extLst>
              <a:ext uri="{FF2B5EF4-FFF2-40B4-BE49-F238E27FC236}">
                <a16:creationId xmlns:a16="http://schemas.microsoft.com/office/drawing/2014/main" id="{34E42771-8BA2-DCA6-8A54-83092942A839}"/>
              </a:ext>
            </a:extLst>
          </p:cNvPr>
          <p:cNvSpPr txBox="1"/>
          <p:nvPr/>
        </p:nvSpPr>
        <p:spPr>
          <a:xfrm>
            <a:off x="-6572396" y="509000"/>
            <a:ext cx="2662815"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1. MÔ TẢ</a:t>
            </a:r>
          </a:p>
        </p:txBody>
      </p:sp>
      <p:sp>
        <p:nvSpPr>
          <p:cNvPr id="17" name="Hộp Văn bản 14">
            <a:extLst>
              <a:ext uri="{FF2B5EF4-FFF2-40B4-BE49-F238E27FC236}">
                <a16:creationId xmlns:a16="http://schemas.microsoft.com/office/drawing/2014/main" id="{C17E6C3C-A027-34C0-6CF3-51B6DC74A791}"/>
              </a:ext>
            </a:extLst>
          </p:cNvPr>
          <p:cNvSpPr txBox="1"/>
          <p:nvPr/>
        </p:nvSpPr>
        <p:spPr>
          <a:xfrm>
            <a:off x="-7120725" y="1854119"/>
            <a:ext cx="6094320" cy="230832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Bất động sản là một trong những lĩnh vực quan trọng trong nền kinh tế của mỗi quốc gia. Trong đó, giá nhà ở là một trong những yếu tố quan trọng nhất và có ảnh hưởng lớn đến sự phát triển của thị trường bất động sản. Tại Hà Nội - thủ đô Việt Nam, thị trường bất động sản đang phát triển mạnh mẽ và giá nhà ở cũng tăng cao theo thời gian. Giá nhà ở Hà Nội được xem là một trong những vấn đề nhức nhối của thị trường bất động sản. </a:t>
            </a:r>
          </a:p>
        </p:txBody>
      </p:sp>
      <p:sp>
        <p:nvSpPr>
          <p:cNvPr id="18" name="Hộp Văn bản 16">
            <a:extLst>
              <a:ext uri="{FF2B5EF4-FFF2-40B4-BE49-F238E27FC236}">
                <a16:creationId xmlns:a16="http://schemas.microsoft.com/office/drawing/2014/main" id="{E7F45D66-68E5-6424-667F-5E3AF2831968}"/>
              </a:ext>
            </a:extLst>
          </p:cNvPr>
          <p:cNvSpPr txBox="1"/>
          <p:nvPr/>
        </p:nvSpPr>
        <p:spPr>
          <a:xfrm>
            <a:off x="-7120725" y="4863885"/>
            <a:ext cx="6094320" cy="646334"/>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Vì vậy, trong đề tài này, chúng tôi đã quyết định nghiên cứu các yếu tố ảnh hưởng đến giá nhà ở Hà Nội</a:t>
            </a:r>
          </a:p>
        </p:txBody>
      </p:sp>
      <p:pic>
        <p:nvPicPr>
          <p:cNvPr id="19" name="Hình ảnh 19" descr="Ảnh có chứa biểu đồ&#10;&#10;Mô tả được tạo tự động">
            <a:extLst>
              <a:ext uri="{FF2B5EF4-FFF2-40B4-BE49-F238E27FC236}">
                <a16:creationId xmlns:a16="http://schemas.microsoft.com/office/drawing/2014/main" id="{3147CAFC-584F-1A08-3600-2AA5B89D4835}"/>
              </a:ext>
            </a:extLst>
          </p:cNvPr>
          <p:cNvPicPr>
            <a:picLocks noChangeAspect="1"/>
          </p:cNvPicPr>
          <p:nvPr/>
        </p:nvPicPr>
        <p:blipFill>
          <a:blip r:embed="rId6"/>
          <a:stretch>
            <a:fillRect/>
          </a:stretch>
        </p:blipFill>
        <p:spPr>
          <a:xfrm>
            <a:off x="-9670666" y="2085106"/>
            <a:ext cx="7918704" cy="3291291"/>
          </a:xfrm>
          <a:prstGeom prst="rect">
            <a:avLst/>
          </a:prstGeom>
          <a:noFill/>
          <a:ln cap="flat">
            <a:noFill/>
          </a:ln>
        </p:spPr>
      </p:pic>
      <p:sp>
        <p:nvSpPr>
          <p:cNvPr id="20" name="Hộp Văn bản 7">
            <a:extLst>
              <a:ext uri="{FF2B5EF4-FFF2-40B4-BE49-F238E27FC236}">
                <a16:creationId xmlns:a16="http://schemas.microsoft.com/office/drawing/2014/main" id="{08698C3B-5367-3BF0-D2AA-741480FF859D}"/>
              </a:ext>
            </a:extLst>
          </p:cNvPr>
          <p:cNvSpPr txBox="1"/>
          <p:nvPr/>
        </p:nvSpPr>
        <p:spPr>
          <a:xfrm>
            <a:off x="8012274" y="8231675"/>
            <a:ext cx="4086160" cy="267765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Trong phân khúc giá của top 100 ngôi nhà cao nhất có khoảng 2915 (Nhà mặt phố, mặt tiền), 674 ( Nhà ngõ, hẻm), 84 ( Nhà phố liền kề) và 78 ( Nhà biệt thự)</a:t>
            </a:r>
            <a:br>
              <a:rPr lang="vi-VN" sz="2400" b="0" i="0" u="none" strike="noStrike" kern="1200" cap="none" spc="0" baseline="0">
                <a:solidFill>
                  <a:srgbClr val="000000"/>
                </a:solidFill>
                <a:uFillTx/>
                <a:latin typeface="Arial" pitchFamily="34"/>
              </a:rPr>
            </a:br>
            <a:endParaRPr lang="vi-VN" sz="2400" b="0" i="0" u="none" strike="noStrike" kern="1200" cap="none" spc="0" baseline="0">
              <a:solidFill>
                <a:srgbClr val="000000"/>
              </a:solidFill>
              <a:uFillTx/>
              <a:latin typeface="Arial" pitchFamily="34"/>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name="Slide8">
    <p:bg>
      <p:bgPr>
        <a:blipFill>
          <a:blip r:embed="rId2"/>
          <a:stretch>
            <a:fillRect/>
          </a:stretch>
        </a:blipFill>
        <a:effectLst/>
      </p:bgPr>
    </p:bg>
    <p:spTree>
      <p:nvGrpSpPr>
        <p:cNvPr id="1" name=""/>
        <p:cNvGrpSpPr/>
        <p:nvPr/>
      </p:nvGrpSpPr>
      <p:grpSpPr>
        <a:xfrm>
          <a:off x="0" y="0"/>
          <a:ext cx="0" cy="0"/>
          <a:chOff x="0" y="0"/>
          <a:chExt cx="0" cy="0"/>
        </a:xfrm>
      </p:grpSpPr>
      <p:sp>
        <p:nvSpPr>
          <p:cNvPr id="2" name="Hình chữ nhật 3">
            <a:extLst>
              <a:ext uri="{FF2B5EF4-FFF2-40B4-BE49-F238E27FC236}">
                <a16:creationId xmlns:a16="http://schemas.microsoft.com/office/drawing/2014/main" id="{E503A0CD-5F2D-F427-BD91-FBB50C85F10E}"/>
              </a:ext>
            </a:extLst>
          </p:cNvPr>
          <p:cNvSpPr/>
          <p:nvPr/>
        </p:nvSpPr>
        <p:spPr>
          <a:xfrm rot="6921731">
            <a:off x="5779672" y="-1370305"/>
            <a:ext cx="8670221" cy="6036411"/>
          </a:xfrm>
          <a:prstGeom prst="rect">
            <a:avLst/>
          </a:prstGeom>
          <a:solidFill>
            <a:srgbClr val="E7E6E6">
              <a:alpha val="4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3" name="Hình chữ nhật 3">
            <a:extLst>
              <a:ext uri="{FF2B5EF4-FFF2-40B4-BE49-F238E27FC236}">
                <a16:creationId xmlns:a16="http://schemas.microsoft.com/office/drawing/2014/main" id="{76DE2E78-EF02-C5E6-1F95-13344DF4F902}"/>
              </a:ext>
            </a:extLst>
          </p:cNvPr>
          <p:cNvSpPr/>
          <p:nvPr/>
        </p:nvSpPr>
        <p:spPr>
          <a:xfrm>
            <a:off x="0" y="950976"/>
            <a:ext cx="12191996" cy="5559552"/>
          </a:xfrm>
          <a:prstGeom prst="rect">
            <a:avLst/>
          </a:prstGeom>
          <a:solidFill>
            <a:srgbClr val="E7E6E6">
              <a:alpha val="4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4" name="Hình ảnh 2" descr="Ảnh có chứa biểu đồ&#10;&#10;Mô tả được tạo tự động">
            <a:extLst>
              <a:ext uri="{FF2B5EF4-FFF2-40B4-BE49-F238E27FC236}">
                <a16:creationId xmlns:a16="http://schemas.microsoft.com/office/drawing/2014/main" id="{BF2E8C02-B93B-81A6-0059-E457B23E1D30}"/>
              </a:ext>
            </a:extLst>
          </p:cNvPr>
          <p:cNvPicPr>
            <a:picLocks noChangeAspect="1"/>
          </p:cNvPicPr>
          <p:nvPr/>
        </p:nvPicPr>
        <p:blipFill>
          <a:blip r:embed="rId3"/>
          <a:stretch>
            <a:fillRect/>
          </a:stretch>
        </p:blipFill>
        <p:spPr>
          <a:xfrm>
            <a:off x="118872" y="2085106"/>
            <a:ext cx="7918704" cy="3291291"/>
          </a:xfrm>
          <a:prstGeom prst="rect">
            <a:avLst/>
          </a:prstGeom>
          <a:noFill/>
          <a:ln cap="flat">
            <a:noFill/>
          </a:ln>
        </p:spPr>
      </p:pic>
      <p:sp>
        <p:nvSpPr>
          <p:cNvPr id="5" name="Hình chữ nhật 4">
            <a:extLst>
              <a:ext uri="{FF2B5EF4-FFF2-40B4-BE49-F238E27FC236}">
                <a16:creationId xmlns:a16="http://schemas.microsoft.com/office/drawing/2014/main" id="{76BEC2A5-6A90-5170-077E-3F0F9C99EE76}"/>
              </a:ext>
            </a:extLst>
          </p:cNvPr>
          <p:cNvSpPr/>
          <p:nvPr/>
        </p:nvSpPr>
        <p:spPr>
          <a:xfrm>
            <a:off x="-3114693" y="315879"/>
            <a:ext cx="7339221" cy="890305"/>
          </a:xfrm>
          <a:prstGeom prst="rect">
            <a:avLst/>
          </a:prstGeom>
          <a:solidFill>
            <a:srgbClr val="203864">
              <a:alpha val="79000"/>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6" name="Hộp Văn bản 5">
            <a:extLst>
              <a:ext uri="{FF2B5EF4-FFF2-40B4-BE49-F238E27FC236}">
                <a16:creationId xmlns:a16="http://schemas.microsoft.com/office/drawing/2014/main" id="{32837283-E2BC-3A0E-05B6-EB7C61A260EA}"/>
              </a:ext>
            </a:extLst>
          </p:cNvPr>
          <p:cNvSpPr txBox="1"/>
          <p:nvPr/>
        </p:nvSpPr>
        <p:spPr>
          <a:xfrm>
            <a:off x="55449" y="509000"/>
            <a:ext cx="4022774"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 </a:t>
            </a:r>
            <a:r>
              <a:rPr lang="vi-VN" sz="3200" b="1" i="0" u="none" strike="noStrike" kern="1200" cap="none" spc="0" baseline="0">
                <a:solidFill>
                  <a:srgbClr val="FFFFFF"/>
                </a:solidFill>
                <a:uFillTx/>
                <a:latin typeface="Arial" pitchFamily="34"/>
              </a:rPr>
              <a:t>LOẠI HÌNH NHÀ Ở</a:t>
            </a:r>
          </a:p>
        </p:txBody>
      </p:sp>
      <p:sp>
        <p:nvSpPr>
          <p:cNvPr id="7" name="Hộp Văn bản 7">
            <a:extLst>
              <a:ext uri="{FF2B5EF4-FFF2-40B4-BE49-F238E27FC236}">
                <a16:creationId xmlns:a16="http://schemas.microsoft.com/office/drawing/2014/main" id="{91D7C9B7-0759-4674-FB9D-6A78FE767B8B}"/>
              </a:ext>
            </a:extLst>
          </p:cNvPr>
          <p:cNvSpPr txBox="1"/>
          <p:nvPr/>
        </p:nvSpPr>
        <p:spPr>
          <a:xfrm>
            <a:off x="8012274" y="2391924"/>
            <a:ext cx="4086160" cy="267765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Trong phân khúc giá của top 100 ngôi nhà cao nhất có khoảng 2915 (Nhà mặt phố, mặt tiền), 674 ( Nhà ngõ, hẻm), 84 ( Nhà phố liền kề) và 78 ( Nhà biệt thự)</a:t>
            </a:r>
            <a:br>
              <a:rPr lang="vi-VN" sz="2400" b="0" i="0" u="none" strike="noStrike" kern="1200" cap="none" spc="0" baseline="0">
                <a:solidFill>
                  <a:srgbClr val="000000"/>
                </a:solidFill>
                <a:uFillTx/>
                <a:latin typeface="Arial" pitchFamily="34"/>
              </a:rPr>
            </a:br>
            <a:endParaRPr lang="vi-VN" sz="2400" b="0" i="0" u="none" strike="noStrike" kern="1200" cap="none" spc="0" baseline="0">
              <a:solidFill>
                <a:srgbClr val="000000"/>
              </a:solidFill>
              <a:uFillTx/>
              <a:latin typeface="Arial" pitchFamily="34"/>
            </a:endParaRPr>
          </a:p>
        </p:txBody>
      </p:sp>
      <p:grpSp>
        <p:nvGrpSpPr>
          <p:cNvPr id="8" name="Nhóm 17">
            <a:extLst>
              <a:ext uri="{FF2B5EF4-FFF2-40B4-BE49-F238E27FC236}">
                <a16:creationId xmlns:a16="http://schemas.microsoft.com/office/drawing/2014/main" id="{8300559D-A595-8D69-310E-6D2B11882F91}"/>
              </a:ext>
            </a:extLst>
          </p:cNvPr>
          <p:cNvGrpSpPr/>
          <p:nvPr/>
        </p:nvGrpSpPr>
        <p:grpSpPr>
          <a:xfrm>
            <a:off x="1246912" y="7627385"/>
            <a:ext cx="2942703" cy="3773975"/>
            <a:chOff x="1246912" y="7627385"/>
            <a:chExt cx="2942703" cy="3773975"/>
          </a:xfrm>
        </p:grpSpPr>
        <p:sp>
          <p:nvSpPr>
            <p:cNvPr id="9" name="Hình chữ nhật 18">
              <a:extLst>
                <a:ext uri="{FF2B5EF4-FFF2-40B4-BE49-F238E27FC236}">
                  <a16:creationId xmlns:a16="http://schemas.microsoft.com/office/drawing/2014/main" id="{DA91D7E5-965D-791D-09E3-4CC5A07E6730}"/>
                </a:ext>
              </a:extLst>
            </p:cNvPr>
            <p:cNvSpPr/>
            <p:nvPr/>
          </p:nvSpPr>
          <p:spPr>
            <a:xfrm>
              <a:off x="1246912" y="7627385"/>
              <a:ext cx="2942703" cy="3773975"/>
            </a:xfrm>
            <a:prstGeom prst="rect">
              <a:avLst/>
            </a:prstGeom>
            <a:solidFill>
              <a:srgbClr val="000000">
                <a:alpha val="56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10" name="Đồ họa 19" descr="Home1 outline">
              <a:extLst>
                <a:ext uri="{FF2B5EF4-FFF2-40B4-BE49-F238E27FC236}">
                  <a16:creationId xmlns:a16="http://schemas.microsoft.com/office/drawing/2014/main" id="{5643A7A8-97C5-769B-521C-EBCCB44BA9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1064" y="7988993"/>
              <a:ext cx="914400" cy="914400"/>
            </a:xfrm>
            <a:prstGeom prst="rect">
              <a:avLst/>
            </a:prstGeom>
            <a:noFill/>
            <a:ln cap="flat">
              <a:noFill/>
            </a:ln>
          </p:spPr>
        </p:pic>
      </p:grpSp>
      <p:grpSp>
        <p:nvGrpSpPr>
          <p:cNvPr id="11" name="Nhóm 20">
            <a:extLst>
              <a:ext uri="{FF2B5EF4-FFF2-40B4-BE49-F238E27FC236}">
                <a16:creationId xmlns:a16="http://schemas.microsoft.com/office/drawing/2014/main" id="{93FC902A-F5A8-38E5-272C-57E6BAE6CC1E}"/>
              </a:ext>
            </a:extLst>
          </p:cNvPr>
          <p:cNvGrpSpPr/>
          <p:nvPr/>
        </p:nvGrpSpPr>
        <p:grpSpPr>
          <a:xfrm>
            <a:off x="8002380" y="7612791"/>
            <a:ext cx="2942703" cy="3773975"/>
            <a:chOff x="8002380" y="7612791"/>
            <a:chExt cx="2942703" cy="3773975"/>
          </a:xfrm>
        </p:grpSpPr>
        <p:sp>
          <p:nvSpPr>
            <p:cNvPr id="12" name="Hình chữ nhật 21">
              <a:extLst>
                <a:ext uri="{FF2B5EF4-FFF2-40B4-BE49-F238E27FC236}">
                  <a16:creationId xmlns:a16="http://schemas.microsoft.com/office/drawing/2014/main" id="{83461457-6706-577B-CD9B-D40367E5C838}"/>
                </a:ext>
              </a:extLst>
            </p:cNvPr>
            <p:cNvSpPr/>
            <p:nvPr/>
          </p:nvSpPr>
          <p:spPr>
            <a:xfrm>
              <a:off x="8002380" y="7612791"/>
              <a:ext cx="2942703" cy="3773975"/>
            </a:xfrm>
            <a:prstGeom prst="rect">
              <a:avLst/>
            </a:prstGeom>
            <a:solidFill>
              <a:srgbClr val="000000">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13" name="Đồ họa 22" descr="Checklist outline">
              <a:extLst>
                <a:ext uri="{FF2B5EF4-FFF2-40B4-BE49-F238E27FC236}">
                  <a16:creationId xmlns:a16="http://schemas.microsoft.com/office/drawing/2014/main" id="{E363E770-DD78-7E72-9FE2-6BE658D64D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16541" y="8128183"/>
              <a:ext cx="914400" cy="914400"/>
            </a:xfrm>
            <a:prstGeom prst="rect">
              <a:avLst/>
            </a:prstGeom>
            <a:noFill/>
            <a:ln cap="flat">
              <a:noFill/>
            </a:ln>
          </p:spPr>
        </p:pic>
      </p:grpSp>
      <p:grpSp>
        <p:nvGrpSpPr>
          <p:cNvPr id="14" name="Nhóm 23">
            <a:extLst>
              <a:ext uri="{FF2B5EF4-FFF2-40B4-BE49-F238E27FC236}">
                <a16:creationId xmlns:a16="http://schemas.microsoft.com/office/drawing/2014/main" id="{75C1DACE-C5B6-5E6E-3389-91B79E5696CB}"/>
              </a:ext>
            </a:extLst>
          </p:cNvPr>
          <p:cNvGrpSpPr/>
          <p:nvPr/>
        </p:nvGrpSpPr>
        <p:grpSpPr>
          <a:xfrm>
            <a:off x="4624651" y="7672648"/>
            <a:ext cx="2942703" cy="3773975"/>
            <a:chOff x="4624651" y="7672648"/>
            <a:chExt cx="2942703" cy="3773975"/>
          </a:xfrm>
        </p:grpSpPr>
        <p:sp>
          <p:nvSpPr>
            <p:cNvPr id="15" name="Hình chữ nhật 24">
              <a:extLst>
                <a:ext uri="{FF2B5EF4-FFF2-40B4-BE49-F238E27FC236}">
                  <a16:creationId xmlns:a16="http://schemas.microsoft.com/office/drawing/2014/main" id="{D21CF9F9-0702-2565-294F-9F9942820BF6}"/>
                </a:ext>
              </a:extLst>
            </p:cNvPr>
            <p:cNvSpPr/>
            <p:nvPr/>
          </p:nvSpPr>
          <p:spPr>
            <a:xfrm>
              <a:off x="4624651" y="7672648"/>
              <a:ext cx="2942703" cy="3773975"/>
            </a:xfrm>
            <a:prstGeom prst="rect">
              <a:avLst/>
            </a:prstGeom>
            <a:solidFill>
              <a:srgbClr val="000000">
                <a:alpha val="6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16" name="Đồ họa 25" descr="Blockchain outline">
              <a:extLst>
                <a:ext uri="{FF2B5EF4-FFF2-40B4-BE49-F238E27FC236}">
                  <a16:creationId xmlns:a16="http://schemas.microsoft.com/office/drawing/2014/main" id="{13C5F0EF-5467-BDBE-FAF5-8ACC599606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3" y="8158935"/>
              <a:ext cx="914400" cy="914400"/>
            </a:xfrm>
            <a:prstGeom prst="rect">
              <a:avLst/>
            </a:prstGeom>
            <a:noFill/>
            <a:ln cap="flat">
              <a:noFill/>
            </a:ln>
          </p:spPr>
        </p:pic>
      </p:grpSp>
      <p:sp>
        <p:nvSpPr>
          <p:cNvPr id="17" name="Hình chữ nhật 14">
            <a:extLst>
              <a:ext uri="{FF2B5EF4-FFF2-40B4-BE49-F238E27FC236}">
                <a16:creationId xmlns:a16="http://schemas.microsoft.com/office/drawing/2014/main" id="{8C2BDC08-90BD-FE4D-FD50-1D0BDE2474CB}"/>
              </a:ext>
            </a:extLst>
          </p:cNvPr>
          <p:cNvSpPr/>
          <p:nvPr/>
        </p:nvSpPr>
        <p:spPr>
          <a:xfrm>
            <a:off x="7728737" y="7374434"/>
            <a:ext cx="2942703" cy="3773975"/>
          </a:xfrm>
          <a:prstGeom prst="rect">
            <a:avLst/>
          </a:prstGeom>
          <a:solidFill>
            <a:srgbClr val="000000">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18" name="Hình chữ nhật 15">
            <a:extLst>
              <a:ext uri="{FF2B5EF4-FFF2-40B4-BE49-F238E27FC236}">
                <a16:creationId xmlns:a16="http://schemas.microsoft.com/office/drawing/2014/main" id="{2A32AC29-9CB1-D390-6B21-0B7BD2BA7050}"/>
              </a:ext>
            </a:extLst>
          </p:cNvPr>
          <p:cNvSpPr/>
          <p:nvPr/>
        </p:nvSpPr>
        <p:spPr>
          <a:xfrm>
            <a:off x="4350998" y="7298064"/>
            <a:ext cx="2942703" cy="3773975"/>
          </a:xfrm>
          <a:prstGeom prst="rect">
            <a:avLst/>
          </a:prstGeom>
          <a:solidFill>
            <a:srgbClr val="000000">
              <a:alpha val="6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19" name="Hình ảnh 16" descr="Ảnh có chứa biểu đồ, biểu đồ hình tròn&#10;&#10;Mô tả được tạo tự động">
            <a:extLst>
              <a:ext uri="{FF2B5EF4-FFF2-40B4-BE49-F238E27FC236}">
                <a16:creationId xmlns:a16="http://schemas.microsoft.com/office/drawing/2014/main" id="{07162FD1-9636-220A-FB7F-869E898882E3}"/>
              </a:ext>
            </a:extLst>
          </p:cNvPr>
          <p:cNvPicPr>
            <a:picLocks noChangeAspect="1"/>
          </p:cNvPicPr>
          <p:nvPr/>
        </p:nvPicPr>
        <p:blipFill>
          <a:blip r:embed="rId10"/>
          <a:stretch>
            <a:fillRect/>
          </a:stretch>
        </p:blipFill>
        <p:spPr>
          <a:xfrm>
            <a:off x="1611785" y="7409163"/>
            <a:ext cx="8895959" cy="3501036"/>
          </a:xfrm>
          <a:prstGeom prst="rect">
            <a:avLst/>
          </a:prstGeom>
          <a:noFill/>
          <a:ln cap="flat">
            <a:noFill/>
          </a:ln>
        </p:spPr>
      </p:pic>
      <p:pic>
        <p:nvPicPr>
          <p:cNvPr id="20" name="Hình ảnh 18" descr="Ảnh có chứa biểu đồ, biểu đồ hình tròn&#10;&#10;Mô tả được tạo tự động">
            <a:extLst>
              <a:ext uri="{FF2B5EF4-FFF2-40B4-BE49-F238E27FC236}">
                <a16:creationId xmlns:a16="http://schemas.microsoft.com/office/drawing/2014/main" id="{DD297436-2963-4BA5-967E-94FCBC488576}"/>
              </a:ext>
            </a:extLst>
          </p:cNvPr>
          <p:cNvPicPr>
            <a:picLocks noChangeAspect="1"/>
          </p:cNvPicPr>
          <p:nvPr/>
        </p:nvPicPr>
        <p:blipFill>
          <a:blip r:embed="rId11"/>
          <a:stretch>
            <a:fillRect/>
          </a:stretch>
        </p:blipFill>
        <p:spPr>
          <a:xfrm>
            <a:off x="4752109" y="7374434"/>
            <a:ext cx="8895950" cy="3501036"/>
          </a:xfrm>
          <a:prstGeom prst="rect">
            <a:avLst/>
          </a:prstGeom>
          <a:noFill/>
          <a:ln cap="flat">
            <a:noFill/>
          </a:ln>
        </p:spPr>
      </p:pic>
      <p:grpSp>
        <p:nvGrpSpPr>
          <p:cNvPr id="21" name="Nhóm 22">
            <a:extLst>
              <a:ext uri="{FF2B5EF4-FFF2-40B4-BE49-F238E27FC236}">
                <a16:creationId xmlns:a16="http://schemas.microsoft.com/office/drawing/2014/main" id="{8793F538-925C-D853-AD59-AB1DF1E3E0E3}"/>
              </a:ext>
            </a:extLst>
          </p:cNvPr>
          <p:cNvGrpSpPr/>
          <p:nvPr/>
        </p:nvGrpSpPr>
        <p:grpSpPr>
          <a:xfrm>
            <a:off x="-1949866" y="7298064"/>
            <a:ext cx="8788965" cy="3773975"/>
            <a:chOff x="-1949866" y="7298064"/>
            <a:chExt cx="8788965" cy="3773975"/>
          </a:xfrm>
        </p:grpSpPr>
        <p:sp>
          <p:nvSpPr>
            <p:cNvPr id="22" name="Hình chữ nhật 13">
              <a:extLst>
                <a:ext uri="{FF2B5EF4-FFF2-40B4-BE49-F238E27FC236}">
                  <a16:creationId xmlns:a16="http://schemas.microsoft.com/office/drawing/2014/main" id="{96C86B66-F6F1-3ED3-7CE2-31D65F1E3B9C}"/>
                </a:ext>
              </a:extLst>
            </p:cNvPr>
            <p:cNvSpPr/>
            <p:nvPr/>
          </p:nvSpPr>
          <p:spPr>
            <a:xfrm>
              <a:off x="973259" y="7298064"/>
              <a:ext cx="2942703" cy="3773975"/>
            </a:xfrm>
            <a:prstGeom prst="rect">
              <a:avLst/>
            </a:prstGeom>
            <a:solidFill>
              <a:srgbClr val="000000">
                <a:alpha val="56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23" name="Hình ảnh 17" descr="Ảnh có chứa biểu đồ, biểu đồ hình tròn&#10;&#10;Mô tả được tạo tự động">
              <a:extLst>
                <a:ext uri="{FF2B5EF4-FFF2-40B4-BE49-F238E27FC236}">
                  <a16:creationId xmlns:a16="http://schemas.microsoft.com/office/drawing/2014/main" id="{806E99F2-B9D1-0519-6C8B-DF68A81749E0}"/>
                </a:ext>
              </a:extLst>
            </p:cNvPr>
            <p:cNvPicPr>
              <a:picLocks noChangeAspect="1"/>
            </p:cNvPicPr>
            <p:nvPr/>
          </p:nvPicPr>
          <p:blipFill>
            <a:blip r:embed="rId12"/>
            <a:stretch>
              <a:fillRect/>
            </a:stretch>
          </p:blipFill>
          <p:spPr>
            <a:xfrm>
              <a:off x="-1949866" y="7389385"/>
              <a:ext cx="8788965" cy="3458928"/>
            </a:xfrm>
            <a:prstGeom prst="rect">
              <a:avLst/>
            </a:prstGeom>
            <a:noFill/>
            <a:ln cap="flat">
              <a:noFill/>
            </a:ln>
          </p:spPr>
        </p:pic>
        <p:sp>
          <p:nvSpPr>
            <p:cNvPr id="24" name="Hộp Văn bản 20">
              <a:extLst>
                <a:ext uri="{FF2B5EF4-FFF2-40B4-BE49-F238E27FC236}">
                  <a16:creationId xmlns:a16="http://schemas.microsoft.com/office/drawing/2014/main" id="{3BC1C549-299E-C360-3F4F-01D49BB9D286}"/>
                </a:ext>
              </a:extLst>
            </p:cNvPr>
            <p:cNvSpPr txBox="1"/>
            <p:nvPr/>
          </p:nvSpPr>
          <p:spPr>
            <a:xfrm>
              <a:off x="1113199" y="10388260"/>
              <a:ext cx="2662815"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500" b="1" i="0" u="none" strike="noStrike" kern="1200" cap="none" spc="0" baseline="0">
                  <a:solidFill>
                    <a:srgbClr val="FFFFFF"/>
                  </a:solidFill>
                  <a:uFillTx/>
                  <a:latin typeface="Arial" pitchFamily="34"/>
                </a:rPr>
                <a:t>QUẬN ĐỐNG ĐA</a:t>
              </a:r>
            </a:p>
          </p:txBody>
        </p:sp>
      </p:grpSp>
      <p:sp>
        <p:nvSpPr>
          <p:cNvPr id="25" name="Hộp Văn bản 21">
            <a:extLst>
              <a:ext uri="{FF2B5EF4-FFF2-40B4-BE49-F238E27FC236}">
                <a16:creationId xmlns:a16="http://schemas.microsoft.com/office/drawing/2014/main" id="{DB529AF5-7BD6-E82D-0FAF-8C41AB244E41}"/>
              </a:ext>
            </a:extLst>
          </p:cNvPr>
          <p:cNvSpPr txBox="1"/>
          <p:nvPr/>
        </p:nvSpPr>
        <p:spPr>
          <a:xfrm>
            <a:off x="4490938" y="10388260"/>
            <a:ext cx="2662815"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500" b="1" i="0" u="none" strike="noStrike" kern="1200" cap="none" spc="0" baseline="0">
                <a:solidFill>
                  <a:srgbClr val="FFFFFF"/>
                </a:solidFill>
                <a:uFillTx/>
                <a:latin typeface="Arial" pitchFamily="34"/>
              </a:rPr>
              <a:t>QUẬN THANH XUÂN</a:t>
            </a:r>
          </a:p>
        </p:txBody>
      </p:sp>
      <p:sp>
        <p:nvSpPr>
          <p:cNvPr id="26" name="Hộp Văn bản 22">
            <a:extLst>
              <a:ext uri="{FF2B5EF4-FFF2-40B4-BE49-F238E27FC236}">
                <a16:creationId xmlns:a16="http://schemas.microsoft.com/office/drawing/2014/main" id="{7129BEC2-027B-7BC5-4B6A-39632D9C68E1}"/>
              </a:ext>
            </a:extLst>
          </p:cNvPr>
          <p:cNvSpPr txBox="1"/>
          <p:nvPr/>
        </p:nvSpPr>
        <p:spPr>
          <a:xfrm>
            <a:off x="7868677" y="10572082"/>
            <a:ext cx="2662815"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500" b="1" i="0" u="none" strike="noStrike" kern="1200" cap="none" spc="0" baseline="0">
                <a:solidFill>
                  <a:srgbClr val="FFFFFF"/>
                </a:solidFill>
                <a:uFillTx/>
                <a:latin typeface="Arial" pitchFamily="34"/>
              </a:rPr>
              <a:t>QUẬN HOÀNG MAI</a:t>
            </a:r>
          </a:p>
        </p:txBody>
      </p:sp>
      <p:sp>
        <p:nvSpPr>
          <p:cNvPr id="27" name="Hộp Văn bản 26">
            <a:extLst>
              <a:ext uri="{FF2B5EF4-FFF2-40B4-BE49-F238E27FC236}">
                <a16:creationId xmlns:a16="http://schemas.microsoft.com/office/drawing/2014/main" id="{B22B9949-6B8F-60C4-A2EF-C5327F7AF42F}"/>
              </a:ext>
            </a:extLst>
          </p:cNvPr>
          <p:cNvSpPr txBox="1"/>
          <p:nvPr/>
        </p:nvSpPr>
        <p:spPr>
          <a:xfrm>
            <a:off x="-8903640" y="5558902"/>
            <a:ext cx="8379817" cy="92333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Các biểu đồ thể hiện sự bố các căn hộ có chủ đích được tập trung tại các khu vực đông dân cư và phát triển về nhu cầu nhà ở cao và phân tán ít ở các khu kém phát triển và thưa thớt dân cư</a:t>
            </a:r>
          </a:p>
        </p:txBody>
      </p:sp>
      <p:pic>
        <p:nvPicPr>
          <p:cNvPr id="28" name="Hình ảnh 29" descr="Ảnh có chứa biểu đồ&#10;&#10;Mô tả được tạo tự động">
            <a:extLst>
              <a:ext uri="{FF2B5EF4-FFF2-40B4-BE49-F238E27FC236}">
                <a16:creationId xmlns:a16="http://schemas.microsoft.com/office/drawing/2014/main" id="{5BE4042A-BA38-BB30-515D-132D2F7332CA}"/>
              </a:ext>
            </a:extLst>
          </p:cNvPr>
          <p:cNvPicPr>
            <a:picLocks noChangeAspect="1"/>
          </p:cNvPicPr>
          <p:nvPr/>
        </p:nvPicPr>
        <p:blipFill>
          <a:blip r:embed="rId13"/>
          <a:stretch>
            <a:fillRect/>
          </a:stretch>
        </p:blipFill>
        <p:spPr>
          <a:xfrm>
            <a:off x="13157310" y="1845597"/>
            <a:ext cx="8046720" cy="3166814"/>
          </a:xfrm>
          <a:prstGeom prst="rect">
            <a:avLst/>
          </a:prstGeom>
          <a:noFill/>
          <a:ln cap="flat">
            <a:noFill/>
          </a:ln>
        </p:spPr>
      </p:pic>
      <p:sp>
        <p:nvSpPr>
          <p:cNvPr id="29" name="Hộp Văn bản 5">
            <a:extLst>
              <a:ext uri="{FF2B5EF4-FFF2-40B4-BE49-F238E27FC236}">
                <a16:creationId xmlns:a16="http://schemas.microsoft.com/office/drawing/2014/main" id="{CF168E0A-47FF-5A96-D9B7-435F9D92A81C}"/>
              </a:ext>
            </a:extLst>
          </p:cNvPr>
          <p:cNvSpPr txBox="1"/>
          <p:nvPr/>
        </p:nvSpPr>
        <p:spPr>
          <a:xfrm>
            <a:off x="12191996" y="193112"/>
            <a:ext cx="4022774"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 </a:t>
            </a:r>
            <a:r>
              <a:rPr lang="vi-VN" sz="3200" b="1" i="0" u="none" strike="noStrike" kern="1200" cap="none" spc="0" baseline="0">
                <a:solidFill>
                  <a:srgbClr val="FFFFFF"/>
                </a:solidFill>
                <a:uFillTx/>
                <a:latin typeface="Arial" pitchFamily="34"/>
              </a:rPr>
              <a:t>DIỆN TÍCH</a:t>
            </a:r>
          </a:p>
        </p:txBody>
      </p:sp>
      <p:sp>
        <p:nvSpPr>
          <p:cNvPr id="30" name="Hộp Văn bản 9">
            <a:extLst>
              <a:ext uri="{FF2B5EF4-FFF2-40B4-BE49-F238E27FC236}">
                <a16:creationId xmlns:a16="http://schemas.microsoft.com/office/drawing/2014/main" id="{723C396C-8AA7-D441-449F-7CC6A323B153}"/>
              </a:ext>
            </a:extLst>
          </p:cNvPr>
          <p:cNvSpPr txBox="1"/>
          <p:nvPr/>
        </p:nvSpPr>
        <p:spPr>
          <a:xfrm>
            <a:off x="-5251518" y="2274835"/>
            <a:ext cx="3694176" cy="267765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Dựa vào biểu đồ cho thấy diện tích đóng 1 vai trò khá quan trọng trong việc ảnh hưởng giá nhà và giá nhà trung bình cao trong khoảng diện tích từ 120m2-240m2</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name="Slide9">
    <p:bg>
      <p:bgPr>
        <a:blipFill>
          <a:blip r:embed="rId2"/>
          <a:stretch>
            <a:fillRect/>
          </a:stretch>
        </a:blipFill>
        <a:effectLst/>
      </p:bgPr>
    </p:bg>
    <p:spTree>
      <p:nvGrpSpPr>
        <p:cNvPr id="1" name=""/>
        <p:cNvGrpSpPr/>
        <p:nvPr/>
      </p:nvGrpSpPr>
      <p:grpSpPr>
        <a:xfrm>
          <a:off x="0" y="0"/>
          <a:ext cx="0" cy="0"/>
          <a:chOff x="0" y="0"/>
          <a:chExt cx="0" cy="0"/>
        </a:xfrm>
      </p:grpSpPr>
      <p:sp>
        <p:nvSpPr>
          <p:cNvPr id="2" name="Hình chữ nhật 3">
            <a:extLst>
              <a:ext uri="{FF2B5EF4-FFF2-40B4-BE49-F238E27FC236}">
                <a16:creationId xmlns:a16="http://schemas.microsoft.com/office/drawing/2014/main" id="{6253B148-3C08-C2B4-5356-0AF3C30F1B90}"/>
              </a:ext>
            </a:extLst>
          </p:cNvPr>
          <p:cNvSpPr/>
          <p:nvPr/>
        </p:nvSpPr>
        <p:spPr>
          <a:xfrm>
            <a:off x="-6656832" y="649224"/>
            <a:ext cx="12191996" cy="5559552"/>
          </a:xfrm>
          <a:prstGeom prst="rect">
            <a:avLst/>
          </a:prstGeom>
          <a:solidFill>
            <a:srgbClr val="000000">
              <a:alpha val="4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3" name="Hình ảnh 2" descr="Ảnh có chứa biểu đồ&#10;&#10;Mô tả được tạo tự động">
            <a:extLst>
              <a:ext uri="{FF2B5EF4-FFF2-40B4-BE49-F238E27FC236}">
                <a16:creationId xmlns:a16="http://schemas.microsoft.com/office/drawing/2014/main" id="{5C0B3149-A087-E332-63F4-B6925AED6AA1}"/>
              </a:ext>
            </a:extLst>
          </p:cNvPr>
          <p:cNvPicPr>
            <a:picLocks noChangeAspect="1"/>
          </p:cNvPicPr>
          <p:nvPr/>
        </p:nvPicPr>
        <p:blipFill>
          <a:blip r:embed="rId3"/>
          <a:stretch>
            <a:fillRect/>
          </a:stretch>
        </p:blipFill>
        <p:spPr>
          <a:xfrm>
            <a:off x="3986783" y="1845597"/>
            <a:ext cx="8046720" cy="3166814"/>
          </a:xfrm>
          <a:prstGeom prst="rect">
            <a:avLst/>
          </a:prstGeom>
          <a:noFill/>
          <a:ln cap="flat">
            <a:noFill/>
          </a:ln>
        </p:spPr>
      </p:pic>
      <p:sp>
        <p:nvSpPr>
          <p:cNvPr id="4" name="Hình chữ nhật 4">
            <a:extLst>
              <a:ext uri="{FF2B5EF4-FFF2-40B4-BE49-F238E27FC236}">
                <a16:creationId xmlns:a16="http://schemas.microsoft.com/office/drawing/2014/main" id="{AA1BCCD8-2AC5-FEA0-5825-036EC595964B}"/>
              </a:ext>
            </a:extLst>
          </p:cNvPr>
          <p:cNvSpPr/>
          <p:nvPr/>
        </p:nvSpPr>
        <p:spPr>
          <a:xfrm>
            <a:off x="8022918" y="0"/>
            <a:ext cx="7339221" cy="890305"/>
          </a:xfrm>
          <a:prstGeom prst="rect">
            <a:avLst/>
          </a:prstGeom>
          <a:solidFill>
            <a:srgbClr val="203864">
              <a:alpha val="79000"/>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5" name="Hộp Văn bản 5">
            <a:extLst>
              <a:ext uri="{FF2B5EF4-FFF2-40B4-BE49-F238E27FC236}">
                <a16:creationId xmlns:a16="http://schemas.microsoft.com/office/drawing/2014/main" id="{F1D8AB33-BFA2-840E-594D-6B6835381288}"/>
              </a:ext>
            </a:extLst>
          </p:cNvPr>
          <p:cNvSpPr txBox="1"/>
          <p:nvPr/>
        </p:nvSpPr>
        <p:spPr>
          <a:xfrm>
            <a:off x="8022918" y="193112"/>
            <a:ext cx="4022774"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 </a:t>
            </a:r>
            <a:r>
              <a:rPr lang="vi-VN" sz="3200" b="1" i="0" u="none" strike="noStrike" kern="1200" cap="none" spc="0" baseline="0">
                <a:solidFill>
                  <a:srgbClr val="FFFFFF"/>
                </a:solidFill>
                <a:uFillTx/>
                <a:latin typeface="Arial" pitchFamily="34"/>
              </a:rPr>
              <a:t>DIỆN TÍCH</a:t>
            </a:r>
          </a:p>
        </p:txBody>
      </p:sp>
      <p:sp>
        <p:nvSpPr>
          <p:cNvPr id="6" name="Hộp Văn bản 9">
            <a:extLst>
              <a:ext uri="{FF2B5EF4-FFF2-40B4-BE49-F238E27FC236}">
                <a16:creationId xmlns:a16="http://schemas.microsoft.com/office/drawing/2014/main" id="{3F1412B3-B30D-C9C4-4340-E0FABA8849A3}"/>
              </a:ext>
            </a:extLst>
          </p:cNvPr>
          <p:cNvSpPr txBox="1"/>
          <p:nvPr/>
        </p:nvSpPr>
        <p:spPr>
          <a:xfrm>
            <a:off x="292608" y="2274835"/>
            <a:ext cx="3694176" cy="267765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Dựa vào biểu đồ cho thấy diện tích đóng 1 vai trò khá quan trọng trong việc ảnh hưởng giá nhà và giá nhà trung bình cao trong khoảng diện tích từ 120m2-240m2</a:t>
            </a:r>
          </a:p>
        </p:txBody>
      </p:sp>
      <p:pic>
        <p:nvPicPr>
          <p:cNvPr id="7" name="Hình ảnh 25" descr="Ảnh có chứa biểu đồ&#10;&#10;Mô tả được tạo tự động">
            <a:extLst>
              <a:ext uri="{FF2B5EF4-FFF2-40B4-BE49-F238E27FC236}">
                <a16:creationId xmlns:a16="http://schemas.microsoft.com/office/drawing/2014/main" id="{418D61EC-2F7F-072F-6FA0-2B6CE2D0E1AA}"/>
              </a:ext>
            </a:extLst>
          </p:cNvPr>
          <p:cNvPicPr>
            <a:picLocks noChangeAspect="1"/>
          </p:cNvPicPr>
          <p:nvPr/>
        </p:nvPicPr>
        <p:blipFill>
          <a:blip r:embed="rId4"/>
          <a:stretch>
            <a:fillRect/>
          </a:stretch>
        </p:blipFill>
        <p:spPr>
          <a:xfrm>
            <a:off x="-9670666" y="2085106"/>
            <a:ext cx="7918704" cy="3291291"/>
          </a:xfrm>
          <a:prstGeom prst="rect">
            <a:avLst/>
          </a:prstGeom>
          <a:noFill/>
          <a:ln cap="flat">
            <a:noFill/>
          </a:ln>
        </p:spPr>
      </p:pic>
      <p:sp>
        <p:nvSpPr>
          <p:cNvPr id="8" name="Hộp Văn bản 7">
            <a:extLst>
              <a:ext uri="{FF2B5EF4-FFF2-40B4-BE49-F238E27FC236}">
                <a16:creationId xmlns:a16="http://schemas.microsoft.com/office/drawing/2014/main" id="{E9576649-3181-4758-6A4C-CD9AB48C7271}"/>
              </a:ext>
            </a:extLst>
          </p:cNvPr>
          <p:cNvSpPr txBox="1"/>
          <p:nvPr/>
        </p:nvSpPr>
        <p:spPr>
          <a:xfrm>
            <a:off x="8012274" y="8231675"/>
            <a:ext cx="4086160" cy="267765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Trong phân khúc giá của top 100 ngôi nhà cao nhất có khoảng 2915 (Nhà mặt phố, mặt tiền), 674 ( Nhà ngõ, hẻm), 84 ( Nhà phố liền kề) và 78 ( Nhà biệt thự)</a:t>
            </a:r>
            <a:br>
              <a:rPr lang="vi-VN" sz="2400" b="0" i="0" u="none" strike="noStrike" kern="1200" cap="none" spc="0" baseline="0">
                <a:solidFill>
                  <a:srgbClr val="000000"/>
                </a:solidFill>
                <a:uFillTx/>
                <a:latin typeface="Arial" pitchFamily="34"/>
              </a:rPr>
            </a:br>
            <a:endParaRPr lang="vi-VN" sz="2400" b="0" i="0" u="none" strike="noStrike" kern="1200" cap="none" spc="0" baseline="0">
              <a:solidFill>
                <a:srgbClr val="000000"/>
              </a:solidFill>
              <a:uFillTx/>
              <a:latin typeface="Arial" pitchFamily="34"/>
            </a:endParaRPr>
          </a:p>
        </p:txBody>
      </p:sp>
      <p:pic>
        <p:nvPicPr>
          <p:cNvPr id="9" name="Hình ảnh 2" descr="Ảnh có chứa biểu đồ">
            <a:extLst>
              <a:ext uri="{FF2B5EF4-FFF2-40B4-BE49-F238E27FC236}">
                <a16:creationId xmlns:a16="http://schemas.microsoft.com/office/drawing/2014/main" id="{E862EFFC-A006-F928-3BBD-7D1A51D8D600}"/>
              </a:ext>
            </a:extLst>
          </p:cNvPr>
          <p:cNvPicPr>
            <a:picLocks noChangeAspect="1"/>
          </p:cNvPicPr>
          <p:nvPr/>
        </p:nvPicPr>
        <p:blipFill>
          <a:blip r:embed="rId5"/>
          <a:stretch>
            <a:fillRect/>
          </a:stretch>
        </p:blipFill>
        <p:spPr>
          <a:xfrm>
            <a:off x="2060536" y="7405149"/>
            <a:ext cx="8070933" cy="3176342"/>
          </a:xfrm>
          <a:prstGeom prst="rect">
            <a:avLst/>
          </a:prstGeom>
          <a:noFill/>
          <a:ln cap="flat">
            <a:noFill/>
          </a:ln>
        </p:spPr>
      </p:pic>
      <p:sp>
        <p:nvSpPr>
          <p:cNvPr id="10" name="Hộp Văn bản 6">
            <a:extLst>
              <a:ext uri="{FF2B5EF4-FFF2-40B4-BE49-F238E27FC236}">
                <a16:creationId xmlns:a16="http://schemas.microsoft.com/office/drawing/2014/main" id="{8BAB8B02-D7E6-251F-42F6-370A601E0418}"/>
              </a:ext>
            </a:extLst>
          </p:cNvPr>
          <p:cNvSpPr txBox="1"/>
          <p:nvPr/>
        </p:nvSpPr>
        <p:spPr>
          <a:xfrm>
            <a:off x="-4583603" y="457419"/>
            <a:ext cx="4022774"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 </a:t>
            </a:r>
            <a:r>
              <a:rPr lang="vi-VN" sz="3200" b="1" i="0" u="none" strike="noStrike" kern="1200" cap="none" spc="0" baseline="0">
                <a:solidFill>
                  <a:srgbClr val="FFFFFF"/>
                </a:solidFill>
                <a:uFillTx/>
                <a:latin typeface="Arial" pitchFamily="34"/>
              </a:rPr>
              <a:t>GIẤY TỜ PHÁP LÝ</a:t>
            </a:r>
          </a:p>
        </p:txBody>
      </p:sp>
      <p:sp>
        <p:nvSpPr>
          <p:cNvPr id="11" name="Hộp Văn bản 11">
            <a:extLst>
              <a:ext uri="{FF2B5EF4-FFF2-40B4-BE49-F238E27FC236}">
                <a16:creationId xmlns:a16="http://schemas.microsoft.com/office/drawing/2014/main" id="{9C04D48D-A08F-1629-BF8C-87E4681DBC38}"/>
              </a:ext>
            </a:extLst>
          </p:cNvPr>
          <p:cNvSpPr txBox="1"/>
          <p:nvPr/>
        </p:nvSpPr>
        <p:spPr>
          <a:xfrm>
            <a:off x="-10110978" y="5072039"/>
            <a:ext cx="9818369"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 </a:t>
            </a:r>
            <a:r>
              <a:rPr lang="vi-VN" sz="2400" b="0" i="0" u="none" strike="noStrike" kern="1200" cap="none" spc="0" baseline="0">
                <a:solidFill>
                  <a:srgbClr val="FFFFFF"/>
                </a:solidFill>
                <a:uFillTx/>
                <a:latin typeface="Arial" pitchFamily="34"/>
              </a:rPr>
              <a:t>Các nhà giá cả cao thường là các nhà đã có sổ cho thấy việc có sổ ảnh hưởng rất lớn tới giá và tâm lý người mua khi đánh giá.</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name="Slide10">
    <p:bg>
      <p:bgPr>
        <a:blipFill>
          <a:blip r:embed="rId2"/>
          <a:stretch>
            <a:fillRect/>
          </a:stretch>
        </a:blipFill>
        <a:effectLst/>
      </p:bgPr>
    </p:bg>
    <p:spTree>
      <p:nvGrpSpPr>
        <p:cNvPr id="1" name=""/>
        <p:cNvGrpSpPr/>
        <p:nvPr/>
      </p:nvGrpSpPr>
      <p:grpSpPr>
        <a:xfrm>
          <a:off x="0" y="0"/>
          <a:ext cx="0" cy="0"/>
          <a:chOff x="0" y="0"/>
          <a:chExt cx="0" cy="0"/>
        </a:xfrm>
      </p:grpSpPr>
      <p:sp>
        <p:nvSpPr>
          <p:cNvPr id="2" name="Hình chữ nhật 7">
            <a:extLst>
              <a:ext uri="{FF2B5EF4-FFF2-40B4-BE49-F238E27FC236}">
                <a16:creationId xmlns:a16="http://schemas.microsoft.com/office/drawing/2014/main" id="{0AEDEF78-B8D6-23BA-A69D-8398A77EDBDA}"/>
              </a:ext>
            </a:extLst>
          </p:cNvPr>
          <p:cNvSpPr/>
          <p:nvPr/>
        </p:nvSpPr>
        <p:spPr>
          <a:xfrm>
            <a:off x="3234068" y="374455"/>
            <a:ext cx="7339221" cy="890305"/>
          </a:xfrm>
          <a:prstGeom prst="rect">
            <a:avLst/>
          </a:prstGeom>
          <a:solidFill>
            <a:srgbClr val="203864">
              <a:alpha val="79000"/>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3" name="Hình chữ nhật 4">
            <a:extLst>
              <a:ext uri="{FF2B5EF4-FFF2-40B4-BE49-F238E27FC236}">
                <a16:creationId xmlns:a16="http://schemas.microsoft.com/office/drawing/2014/main" id="{22DDB2AC-A574-63EB-0EED-ECD2D674141D}"/>
              </a:ext>
            </a:extLst>
          </p:cNvPr>
          <p:cNvSpPr/>
          <p:nvPr/>
        </p:nvSpPr>
        <p:spPr>
          <a:xfrm rot="19463388">
            <a:off x="-4674761" y="-527454"/>
            <a:ext cx="11137392" cy="8601614"/>
          </a:xfrm>
          <a:prstGeom prst="rect">
            <a:avLst/>
          </a:prstGeom>
          <a:solidFill>
            <a:srgbClr val="000000">
              <a:alpha val="4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4" name="Hình chữ nhật 3">
            <a:extLst>
              <a:ext uri="{FF2B5EF4-FFF2-40B4-BE49-F238E27FC236}">
                <a16:creationId xmlns:a16="http://schemas.microsoft.com/office/drawing/2014/main" id="{7997B489-A0B8-C2C2-9EC1-8419D68DCE72}"/>
              </a:ext>
            </a:extLst>
          </p:cNvPr>
          <p:cNvSpPr/>
          <p:nvPr/>
        </p:nvSpPr>
        <p:spPr>
          <a:xfrm>
            <a:off x="0" y="1005840"/>
            <a:ext cx="12191996" cy="5102352"/>
          </a:xfrm>
          <a:prstGeom prst="rect">
            <a:avLst/>
          </a:prstGeom>
          <a:solidFill>
            <a:srgbClr val="333F50">
              <a:alpha val="5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5" name="Hình ảnh 2" descr="Ảnh có chứa biểu đồ">
            <a:extLst>
              <a:ext uri="{FF2B5EF4-FFF2-40B4-BE49-F238E27FC236}">
                <a16:creationId xmlns:a16="http://schemas.microsoft.com/office/drawing/2014/main" id="{3E2F59E2-4F0B-51C1-1F51-28F3628A3CBF}"/>
              </a:ext>
            </a:extLst>
          </p:cNvPr>
          <p:cNvPicPr>
            <a:picLocks noChangeAspect="1"/>
          </p:cNvPicPr>
          <p:nvPr/>
        </p:nvPicPr>
        <p:blipFill>
          <a:blip r:embed="rId3"/>
          <a:stretch>
            <a:fillRect/>
          </a:stretch>
        </p:blipFill>
        <p:spPr>
          <a:xfrm>
            <a:off x="2060536" y="1456785"/>
            <a:ext cx="8070933" cy="3176342"/>
          </a:xfrm>
          <a:prstGeom prst="rect">
            <a:avLst/>
          </a:prstGeom>
          <a:noFill/>
          <a:ln cap="flat">
            <a:noFill/>
          </a:ln>
        </p:spPr>
      </p:pic>
      <p:sp>
        <p:nvSpPr>
          <p:cNvPr id="6" name="Hộp Văn bản 6">
            <a:extLst>
              <a:ext uri="{FF2B5EF4-FFF2-40B4-BE49-F238E27FC236}">
                <a16:creationId xmlns:a16="http://schemas.microsoft.com/office/drawing/2014/main" id="{61086F83-122B-3A8A-C5E9-11F7BDD5362E}"/>
              </a:ext>
            </a:extLst>
          </p:cNvPr>
          <p:cNvSpPr txBox="1"/>
          <p:nvPr/>
        </p:nvSpPr>
        <p:spPr>
          <a:xfrm>
            <a:off x="4216819" y="457419"/>
            <a:ext cx="4022774"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 </a:t>
            </a:r>
            <a:r>
              <a:rPr lang="vi-VN" sz="3200" b="1" i="0" u="none" strike="noStrike" kern="1200" cap="none" spc="0" baseline="0">
                <a:solidFill>
                  <a:srgbClr val="FFFFFF"/>
                </a:solidFill>
                <a:uFillTx/>
                <a:latin typeface="Arial" pitchFamily="34"/>
              </a:rPr>
              <a:t>GIẤY TỜ PHÁP LÝ</a:t>
            </a:r>
          </a:p>
        </p:txBody>
      </p:sp>
      <p:sp>
        <p:nvSpPr>
          <p:cNvPr id="7" name="Hộp Văn bản 11">
            <a:extLst>
              <a:ext uri="{FF2B5EF4-FFF2-40B4-BE49-F238E27FC236}">
                <a16:creationId xmlns:a16="http://schemas.microsoft.com/office/drawing/2014/main" id="{B6420B0F-B5D9-1654-C0F5-EC6AF59EBBE1}"/>
              </a:ext>
            </a:extLst>
          </p:cNvPr>
          <p:cNvSpPr txBox="1"/>
          <p:nvPr/>
        </p:nvSpPr>
        <p:spPr>
          <a:xfrm>
            <a:off x="1319022" y="5072039"/>
            <a:ext cx="9818369"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 </a:t>
            </a:r>
            <a:r>
              <a:rPr lang="vi-VN" sz="2400" b="0" i="0" u="none" strike="noStrike" kern="1200" cap="none" spc="0" baseline="0">
                <a:solidFill>
                  <a:srgbClr val="FFFFFF"/>
                </a:solidFill>
                <a:uFillTx/>
                <a:latin typeface="Arial" pitchFamily="34"/>
              </a:rPr>
              <a:t>Các nhà giá cả cao thường là các nhà đã có sổ cho thấy việc có sổ ảnh hưởng rất lớn tới giá và tâm lý người mua khi đánh giá.</a:t>
            </a:r>
          </a:p>
        </p:txBody>
      </p:sp>
      <p:pic>
        <p:nvPicPr>
          <p:cNvPr id="8" name="Hình ảnh 9" descr="Ảnh có chứa biểu đồ&#10;&#10;Mô tả được tạo tự động">
            <a:extLst>
              <a:ext uri="{FF2B5EF4-FFF2-40B4-BE49-F238E27FC236}">
                <a16:creationId xmlns:a16="http://schemas.microsoft.com/office/drawing/2014/main" id="{2108B8F2-A833-F5CB-AFBA-CDE18325EE64}"/>
              </a:ext>
            </a:extLst>
          </p:cNvPr>
          <p:cNvPicPr>
            <a:picLocks noChangeAspect="1"/>
          </p:cNvPicPr>
          <p:nvPr/>
        </p:nvPicPr>
        <p:blipFill>
          <a:blip r:embed="rId4"/>
          <a:stretch>
            <a:fillRect/>
          </a:stretch>
        </p:blipFill>
        <p:spPr>
          <a:xfrm>
            <a:off x="13157310" y="1845597"/>
            <a:ext cx="8046720" cy="3166814"/>
          </a:xfrm>
          <a:prstGeom prst="rect">
            <a:avLst/>
          </a:prstGeom>
          <a:noFill/>
          <a:ln cap="flat">
            <a:noFill/>
          </a:ln>
        </p:spPr>
      </p:pic>
      <p:sp>
        <p:nvSpPr>
          <p:cNvPr id="9" name="Hộp Văn bản 5">
            <a:extLst>
              <a:ext uri="{FF2B5EF4-FFF2-40B4-BE49-F238E27FC236}">
                <a16:creationId xmlns:a16="http://schemas.microsoft.com/office/drawing/2014/main" id="{2C18482B-A68B-C759-58D0-B97D180CA9DD}"/>
              </a:ext>
            </a:extLst>
          </p:cNvPr>
          <p:cNvSpPr txBox="1"/>
          <p:nvPr/>
        </p:nvSpPr>
        <p:spPr>
          <a:xfrm>
            <a:off x="12191996" y="193112"/>
            <a:ext cx="4022774"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 </a:t>
            </a:r>
            <a:r>
              <a:rPr lang="vi-VN" sz="3200" b="1" i="0" u="none" strike="noStrike" kern="1200" cap="none" spc="0" baseline="0">
                <a:solidFill>
                  <a:srgbClr val="FFFFFF"/>
                </a:solidFill>
                <a:uFillTx/>
                <a:latin typeface="Arial" pitchFamily="34"/>
              </a:rPr>
              <a:t>DIỆN TÍCH</a:t>
            </a:r>
          </a:p>
        </p:txBody>
      </p:sp>
      <p:sp>
        <p:nvSpPr>
          <p:cNvPr id="10" name="Hộp Văn bản 9">
            <a:extLst>
              <a:ext uri="{FF2B5EF4-FFF2-40B4-BE49-F238E27FC236}">
                <a16:creationId xmlns:a16="http://schemas.microsoft.com/office/drawing/2014/main" id="{B93629FD-A5C3-3545-FAE3-F98961BBF17E}"/>
              </a:ext>
            </a:extLst>
          </p:cNvPr>
          <p:cNvSpPr txBox="1"/>
          <p:nvPr/>
        </p:nvSpPr>
        <p:spPr>
          <a:xfrm>
            <a:off x="-5251518" y="2274835"/>
            <a:ext cx="3694176" cy="267765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Dựa vào biểu đồ cho thấy diện tích đóng 1 vai trò khá quan trọng trong việc ảnh hưởng giá nhà và giá nhà trung bình cao trong khoảng diện tích từ 120m2-240m2</a:t>
            </a:r>
          </a:p>
        </p:txBody>
      </p:sp>
      <p:pic>
        <p:nvPicPr>
          <p:cNvPr id="11" name="Hình ảnh 2">
            <a:extLst>
              <a:ext uri="{FF2B5EF4-FFF2-40B4-BE49-F238E27FC236}">
                <a16:creationId xmlns:a16="http://schemas.microsoft.com/office/drawing/2014/main" id="{080A9191-8009-6A67-5FE0-C61BE9AC9485}"/>
              </a:ext>
            </a:extLst>
          </p:cNvPr>
          <p:cNvPicPr>
            <a:picLocks noChangeAspect="1"/>
          </p:cNvPicPr>
          <p:nvPr/>
        </p:nvPicPr>
        <p:blipFill>
          <a:blip r:embed="rId5"/>
          <a:stretch>
            <a:fillRect/>
          </a:stretch>
        </p:blipFill>
        <p:spPr>
          <a:xfrm>
            <a:off x="-9268586" y="1795113"/>
            <a:ext cx="8303273" cy="3267782"/>
          </a:xfrm>
          <a:prstGeom prst="rect">
            <a:avLst/>
          </a:prstGeom>
          <a:noFill/>
          <a:ln cap="flat">
            <a:noFill/>
          </a:ln>
        </p:spPr>
      </p:pic>
      <p:sp>
        <p:nvSpPr>
          <p:cNvPr id="12" name="Hộp Văn bản 11">
            <a:extLst>
              <a:ext uri="{FF2B5EF4-FFF2-40B4-BE49-F238E27FC236}">
                <a16:creationId xmlns:a16="http://schemas.microsoft.com/office/drawing/2014/main" id="{45934B3D-1108-1BE6-2257-AFFB7CAEB0B3}"/>
              </a:ext>
            </a:extLst>
          </p:cNvPr>
          <p:cNvSpPr txBox="1"/>
          <p:nvPr/>
        </p:nvSpPr>
        <p:spPr>
          <a:xfrm>
            <a:off x="15333134" y="1997835"/>
            <a:ext cx="3272793" cy="2862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000" b="0" i="0" u="none" strike="noStrike" kern="1200" cap="none" spc="0" baseline="0">
                <a:solidFill>
                  <a:srgbClr val="FFFFFF"/>
                </a:solidFill>
                <a:uFillTx/>
                <a:latin typeface="Arial" pitchFamily="34"/>
              </a:rPr>
              <a:t>Nhà giá cao vẫn thường nằm ở số tầng từ 3 - 8 cho thấy các yếu tố về kinh doanh, dịch vụ việc có nhiều tầng có thể được coi là lợi thế vì nó có thể cung cấp nhiều không gian sống và tận dụng được diện tích đất hẹp ở Hà Nội</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name="Slide11">
    <p:bg>
      <p:bgPr>
        <a:blipFill>
          <a:blip r:embed="rId2"/>
          <a:stretch>
            <a:fillRect/>
          </a:stretch>
        </a:blipFill>
        <a:effectLst/>
      </p:bgPr>
    </p:bg>
    <p:spTree>
      <p:nvGrpSpPr>
        <p:cNvPr id="1" name=""/>
        <p:cNvGrpSpPr/>
        <p:nvPr/>
      </p:nvGrpSpPr>
      <p:grpSpPr>
        <a:xfrm>
          <a:off x="0" y="0"/>
          <a:ext cx="0" cy="0"/>
          <a:chOff x="0" y="0"/>
          <a:chExt cx="0" cy="0"/>
        </a:xfrm>
      </p:grpSpPr>
      <p:sp>
        <p:nvSpPr>
          <p:cNvPr id="2" name="Hình chữ nhật 3">
            <a:extLst>
              <a:ext uri="{FF2B5EF4-FFF2-40B4-BE49-F238E27FC236}">
                <a16:creationId xmlns:a16="http://schemas.microsoft.com/office/drawing/2014/main" id="{445520B7-3449-382A-0917-7DC609F38B23}"/>
              </a:ext>
            </a:extLst>
          </p:cNvPr>
          <p:cNvSpPr/>
          <p:nvPr/>
        </p:nvSpPr>
        <p:spPr>
          <a:xfrm>
            <a:off x="0" y="0"/>
            <a:ext cx="12191996" cy="6858000"/>
          </a:xfrm>
          <a:prstGeom prst="rect">
            <a:avLst/>
          </a:prstGeom>
          <a:solidFill>
            <a:srgbClr val="000000">
              <a:alpha val="60000"/>
            </a:srgbClr>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3" name="Hình chữ nhật 5">
            <a:extLst>
              <a:ext uri="{FF2B5EF4-FFF2-40B4-BE49-F238E27FC236}">
                <a16:creationId xmlns:a16="http://schemas.microsoft.com/office/drawing/2014/main" id="{AECBDF38-DA34-8F74-C1C2-DD1B275C21BD}"/>
              </a:ext>
            </a:extLst>
          </p:cNvPr>
          <p:cNvSpPr/>
          <p:nvPr/>
        </p:nvSpPr>
        <p:spPr>
          <a:xfrm>
            <a:off x="5509259" y="0"/>
            <a:ext cx="6682736" cy="6858000"/>
          </a:xfrm>
          <a:prstGeom prst="rect">
            <a:avLst/>
          </a:prstGeom>
          <a:solidFill>
            <a:srgbClr val="203864">
              <a:alpha val="69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4" name="Hình ảnh 2">
            <a:extLst>
              <a:ext uri="{FF2B5EF4-FFF2-40B4-BE49-F238E27FC236}">
                <a16:creationId xmlns:a16="http://schemas.microsoft.com/office/drawing/2014/main" id="{C2B16411-8FF0-C2B1-FDCD-9707C4386836}"/>
              </a:ext>
            </a:extLst>
          </p:cNvPr>
          <p:cNvPicPr>
            <a:picLocks noChangeAspect="1"/>
          </p:cNvPicPr>
          <p:nvPr/>
        </p:nvPicPr>
        <p:blipFill>
          <a:blip r:embed="rId3"/>
          <a:stretch>
            <a:fillRect/>
          </a:stretch>
        </p:blipFill>
        <p:spPr>
          <a:xfrm>
            <a:off x="192609" y="1795113"/>
            <a:ext cx="8303273" cy="3267782"/>
          </a:xfrm>
          <a:prstGeom prst="rect">
            <a:avLst/>
          </a:prstGeom>
          <a:noFill/>
          <a:ln cap="flat">
            <a:noFill/>
          </a:ln>
        </p:spPr>
      </p:pic>
      <p:sp>
        <p:nvSpPr>
          <p:cNvPr id="5" name="Hình chữ nhật 6">
            <a:extLst>
              <a:ext uri="{FF2B5EF4-FFF2-40B4-BE49-F238E27FC236}">
                <a16:creationId xmlns:a16="http://schemas.microsoft.com/office/drawing/2014/main" id="{652BC682-8977-C5CB-B755-913C2A649AC2}"/>
              </a:ext>
            </a:extLst>
          </p:cNvPr>
          <p:cNvSpPr/>
          <p:nvPr/>
        </p:nvSpPr>
        <p:spPr>
          <a:xfrm>
            <a:off x="-3114693" y="315879"/>
            <a:ext cx="7339221" cy="890305"/>
          </a:xfrm>
          <a:prstGeom prst="rect">
            <a:avLst/>
          </a:prstGeom>
          <a:solidFill>
            <a:srgbClr val="203864">
              <a:alpha val="79000"/>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6" name="Hộp Văn bản 7">
            <a:extLst>
              <a:ext uri="{FF2B5EF4-FFF2-40B4-BE49-F238E27FC236}">
                <a16:creationId xmlns:a16="http://schemas.microsoft.com/office/drawing/2014/main" id="{CDDC6289-9CEF-B636-285F-C6525C427D69}"/>
              </a:ext>
            </a:extLst>
          </p:cNvPr>
          <p:cNvSpPr txBox="1"/>
          <p:nvPr/>
        </p:nvSpPr>
        <p:spPr>
          <a:xfrm>
            <a:off x="55449" y="509000"/>
            <a:ext cx="4022774"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3200" b="1" i="0" u="none" strike="noStrike" kern="1200" cap="none" spc="0" baseline="0">
                <a:solidFill>
                  <a:srgbClr val="FFFFFF"/>
                </a:solidFill>
                <a:uFillTx/>
                <a:latin typeface="Arial" pitchFamily="34"/>
              </a:rPr>
              <a:t>SỐ TẦNG</a:t>
            </a:r>
          </a:p>
        </p:txBody>
      </p:sp>
      <p:sp>
        <p:nvSpPr>
          <p:cNvPr id="7" name="Hộp Văn bản 11">
            <a:extLst>
              <a:ext uri="{FF2B5EF4-FFF2-40B4-BE49-F238E27FC236}">
                <a16:creationId xmlns:a16="http://schemas.microsoft.com/office/drawing/2014/main" id="{AB9B762A-AEC7-84D5-729A-308A25A6B9BD}"/>
              </a:ext>
            </a:extLst>
          </p:cNvPr>
          <p:cNvSpPr txBox="1"/>
          <p:nvPr/>
        </p:nvSpPr>
        <p:spPr>
          <a:xfrm>
            <a:off x="8726594" y="1997835"/>
            <a:ext cx="3272793" cy="2862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000" b="0" i="0" u="none" strike="noStrike" kern="1200" cap="none" spc="0" baseline="0">
                <a:solidFill>
                  <a:srgbClr val="FFFFFF"/>
                </a:solidFill>
                <a:uFillTx/>
                <a:latin typeface="Arial" pitchFamily="34"/>
              </a:rPr>
              <a:t>Nhà giá cao vẫn thường nằm ở số tầng từ 3 - 8 cho thấy các yếu tố về kinh doanh, dịch vụ việc có nhiều tầng có thể được coi là lợi thế vì nó có thể cung cấp nhiều không gian sống và tận dụng được diện tích đất hẹp ở Hà Nội</a:t>
            </a:r>
          </a:p>
        </p:txBody>
      </p:sp>
      <p:pic>
        <p:nvPicPr>
          <p:cNvPr id="8" name="Hình ảnh 2" descr="Ảnh có chứa biểu đồ">
            <a:extLst>
              <a:ext uri="{FF2B5EF4-FFF2-40B4-BE49-F238E27FC236}">
                <a16:creationId xmlns:a16="http://schemas.microsoft.com/office/drawing/2014/main" id="{0960D5ED-D4D0-BB7C-8C25-25AF44C25A17}"/>
              </a:ext>
            </a:extLst>
          </p:cNvPr>
          <p:cNvPicPr>
            <a:picLocks noChangeAspect="1"/>
          </p:cNvPicPr>
          <p:nvPr/>
        </p:nvPicPr>
        <p:blipFill>
          <a:blip r:embed="rId4"/>
          <a:stretch>
            <a:fillRect/>
          </a:stretch>
        </p:blipFill>
        <p:spPr>
          <a:xfrm>
            <a:off x="2060536" y="7405149"/>
            <a:ext cx="8070933" cy="3176342"/>
          </a:xfrm>
          <a:prstGeom prst="rect">
            <a:avLst/>
          </a:prstGeom>
          <a:noFill/>
          <a:ln cap="flat">
            <a:noFill/>
          </a:ln>
        </p:spPr>
      </p:pic>
      <p:sp>
        <p:nvSpPr>
          <p:cNvPr id="9" name="Hộp Văn bản 6">
            <a:extLst>
              <a:ext uri="{FF2B5EF4-FFF2-40B4-BE49-F238E27FC236}">
                <a16:creationId xmlns:a16="http://schemas.microsoft.com/office/drawing/2014/main" id="{7F90450B-5009-33F3-F1E8-2E20E286639A}"/>
              </a:ext>
            </a:extLst>
          </p:cNvPr>
          <p:cNvSpPr txBox="1"/>
          <p:nvPr/>
        </p:nvSpPr>
        <p:spPr>
          <a:xfrm>
            <a:off x="-4583603" y="457419"/>
            <a:ext cx="4022774"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000000"/>
                </a:solidFill>
                <a:uFillTx/>
                <a:latin typeface="Arial" pitchFamily="34"/>
              </a:rPr>
              <a:t> </a:t>
            </a:r>
            <a:r>
              <a:rPr lang="vi-VN" sz="3200" b="1" i="0" u="none" strike="noStrike" kern="1200" cap="none" spc="0" baseline="0">
                <a:solidFill>
                  <a:srgbClr val="FFFFFF"/>
                </a:solidFill>
                <a:uFillTx/>
                <a:latin typeface="Arial" pitchFamily="34"/>
              </a:rPr>
              <a:t>GIẤY TỜ PHÁP LÝ</a:t>
            </a:r>
          </a:p>
        </p:txBody>
      </p:sp>
      <p:sp>
        <p:nvSpPr>
          <p:cNvPr id="10" name="Hộp Văn bản 11">
            <a:extLst>
              <a:ext uri="{FF2B5EF4-FFF2-40B4-BE49-F238E27FC236}">
                <a16:creationId xmlns:a16="http://schemas.microsoft.com/office/drawing/2014/main" id="{7DFD125D-7E0D-F213-A551-250F2054D79E}"/>
              </a:ext>
            </a:extLst>
          </p:cNvPr>
          <p:cNvSpPr txBox="1"/>
          <p:nvPr/>
        </p:nvSpPr>
        <p:spPr>
          <a:xfrm>
            <a:off x="-10110978" y="5072039"/>
            <a:ext cx="9818369"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FFFFFF"/>
                </a:solidFill>
                <a:uFillTx/>
                <a:latin typeface="Arial" pitchFamily="34"/>
              </a:rPr>
              <a:t> </a:t>
            </a:r>
            <a:r>
              <a:rPr lang="vi-VN" sz="2400" b="0" i="0" u="none" strike="noStrike" kern="1200" cap="none" spc="0" baseline="0">
                <a:solidFill>
                  <a:srgbClr val="FFFFFF"/>
                </a:solidFill>
                <a:uFillTx/>
                <a:latin typeface="Arial" pitchFamily="34"/>
              </a:rPr>
              <a:t>Các nhà giá cả cao thường là các nhà đã có sổ cho thấy việc có sổ ảnh hưởng rất lớn tới giá và tâm lý người mua khi đánh giá.</a:t>
            </a:r>
          </a:p>
        </p:txBody>
      </p:sp>
      <p:pic>
        <p:nvPicPr>
          <p:cNvPr id="11" name="Hình ảnh 10" descr="Ảnh có chứa biểu đồ&#10;&#10;Mô tả được tạo tự động">
            <a:extLst>
              <a:ext uri="{FF2B5EF4-FFF2-40B4-BE49-F238E27FC236}">
                <a16:creationId xmlns:a16="http://schemas.microsoft.com/office/drawing/2014/main" id="{DCD38960-ACD7-9579-5D2C-E0DE7221B928}"/>
              </a:ext>
            </a:extLst>
          </p:cNvPr>
          <p:cNvPicPr>
            <a:picLocks noChangeAspect="1"/>
          </p:cNvPicPr>
          <p:nvPr/>
        </p:nvPicPr>
        <p:blipFill>
          <a:blip r:embed="rId5"/>
          <a:stretch>
            <a:fillRect/>
          </a:stretch>
        </p:blipFill>
        <p:spPr>
          <a:xfrm>
            <a:off x="14414318" y="1715103"/>
            <a:ext cx="8709879" cy="3427802"/>
          </a:xfrm>
          <a:prstGeom prst="rect">
            <a:avLst/>
          </a:prstGeom>
          <a:noFill/>
          <a:ln cap="flat">
            <a:noFill/>
          </a:ln>
        </p:spPr>
      </p:pic>
      <p:sp>
        <p:nvSpPr>
          <p:cNvPr id="12" name="Hộp Văn bản 8">
            <a:extLst>
              <a:ext uri="{FF2B5EF4-FFF2-40B4-BE49-F238E27FC236}">
                <a16:creationId xmlns:a16="http://schemas.microsoft.com/office/drawing/2014/main" id="{84583545-61DE-64F4-9119-F462A18718DD}"/>
              </a:ext>
            </a:extLst>
          </p:cNvPr>
          <p:cNvSpPr txBox="1"/>
          <p:nvPr/>
        </p:nvSpPr>
        <p:spPr>
          <a:xfrm>
            <a:off x="-9524052" y="5397794"/>
            <a:ext cx="7966710"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Theo biểu đồ ta có thể nhận thấy số phòng ngủ có chút khác nhưng vẫn nằm trong khoảng từ 3 - 6 phòng .</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name="Slide12">
    <p:bg>
      <p:bgPr>
        <a:blipFill>
          <a:blip r:embed="rId2"/>
          <a:stretch>
            <a:fillRect/>
          </a:stretch>
        </a:blipFill>
        <a:effectLst/>
      </p:bgPr>
    </p:bg>
    <p:spTree>
      <p:nvGrpSpPr>
        <p:cNvPr id="1" name=""/>
        <p:cNvGrpSpPr/>
        <p:nvPr/>
      </p:nvGrpSpPr>
      <p:grpSpPr>
        <a:xfrm>
          <a:off x="0" y="0"/>
          <a:ext cx="0" cy="0"/>
          <a:chOff x="0" y="0"/>
          <a:chExt cx="0" cy="0"/>
        </a:xfrm>
      </p:grpSpPr>
      <p:sp>
        <p:nvSpPr>
          <p:cNvPr id="2" name="Hình chữ nhật 4">
            <a:extLst>
              <a:ext uri="{FF2B5EF4-FFF2-40B4-BE49-F238E27FC236}">
                <a16:creationId xmlns:a16="http://schemas.microsoft.com/office/drawing/2014/main" id="{865E07F6-9F51-9E09-42B3-248279D96F31}"/>
              </a:ext>
            </a:extLst>
          </p:cNvPr>
          <p:cNvSpPr/>
          <p:nvPr/>
        </p:nvSpPr>
        <p:spPr>
          <a:xfrm rot="8635826">
            <a:off x="4514054" y="-1195103"/>
            <a:ext cx="11137392" cy="8601614"/>
          </a:xfrm>
          <a:prstGeom prst="rect">
            <a:avLst/>
          </a:prstGeom>
          <a:solidFill>
            <a:srgbClr val="000000">
              <a:alpha val="4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3" name="Hình chữ nhật 1">
            <a:extLst>
              <a:ext uri="{FF2B5EF4-FFF2-40B4-BE49-F238E27FC236}">
                <a16:creationId xmlns:a16="http://schemas.microsoft.com/office/drawing/2014/main" id="{E558BC1A-BDFD-4D68-BF5B-E1B5B0F93363}"/>
              </a:ext>
            </a:extLst>
          </p:cNvPr>
          <p:cNvSpPr/>
          <p:nvPr/>
        </p:nvSpPr>
        <p:spPr>
          <a:xfrm>
            <a:off x="0" y="1005840"/>
            <a:ext cx="12191996" cy="5102352"/>
          </a:xfrm>
          <a:prstGeom prst="rect">
            <a:avLst/>
          </a:prstGeom>
          <a:solidFill>
            <a:srgbClr val="333F50">
              <a:alpha val="5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pic>
        <p:nvPicPr>
          <p:cNvPr id="4" name="Hình ảnh 3" descr="Ảnh có chứa biểu đồ&#10;&#10;Mô tả được tạo tự động">
            <a:extLst>
              <a:ext uri="{FF2B5EF4-FFF2-40B4-BE49-F238E27FC236}">
                <a16:creationId xmlns:a16="http://schemas.microsoft.com/office/drawing/2014/main" id="{382FA8E1-9953-D7E2-CFBA-FE9E0FE28774}"/>
              </a:ext>
            </a:extLst>
          </p:cNvPr>
          <p:cNvPicPr>
            <a:picLocks noChangeAspect="1"/>
          </p:cNvPicPr>
          <p:nvPr/>
        </p:nvPicPr>
        <p:blipFill>
          <a:blip r:embed="rId3"/>
          <a:stretch>
            <a:fillRect/>
          </a:stretch>
        </p:blipFill>
        <p:spPr>
          <a:xfrm>
            <a:off x="1647885" y="1715103"/>
            <a:ext cx="8709879" cy="3427802"/>
          </a:xfrm>
          <a:prstGeom prst="rect">
            <a:avLst/>
          </a:prstGeom>
          <a:noFill/>
          <a:ln cap="flat">
            <a:noFill/>
          </a:ln>
        </p:spPr>
      </p:pic>
      <p:sp>
        <p:nvSpPr>
          <p:cNvPr id="5" name="Hộp Văn bản 8">
            <a:extLst>
              <a:ext uri="{FF2B5EF4-FFF2-40B4-BE49-F238E27FC236}">
                <a16:creationId xmlns:a16="http://schemas.microsoft.com/office/drawing/2014/main" id="{436BAFF7-CFF0-A927-5A1E-74833D8B1970}"/>
              </a:ext>
            </a:extLst>
          </p:cNvPr>
          <p:cNvSpPr txBox="1"/>
          <p:nvPr/>
        </p:nvSpPr>
        <p:spPr>
          <a:xfrm>
            <a:off x="1984028" y="5397794"/>
            <a:ext cx="7966710"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Theo biểu đồ ta có thể nhận thấy số phòng ngủ có chút khác nhưng vẫn nằm trong khoảng từ 3 - 6 phòng .</a:t>
            </a:r>
          </a:p>
        </p:txBody>
      </p:sp>
      <p:sp>
        <p:nvSpPr>
          <p:cNvPr id="6" name="Hình chữ nhật 9">
            <a:extLst>
              <a:ext uri="{FF2B5EF4-FFF2-40B4-BE49-F238E27FC236}">
                <a16:creationId xmlns:a16="http://schemas.microsoft.com/office/drawing/2014/main" id="{FD86AC16-66BF-6F4E-45BD-E6CF5FCC3713}"/>
              </a:ext>
            </a:extLst>
          </p:cNvPr>
          <p:cNvSpPr/>
          <p:nvPr/>
        </p:nvSpPr>
        <p:spPr>
          <a:xfrm>
            <a:off x="8466941" y="63852"/>
            <a:ext cx="7339221" cy="890305"/>
          </a:xfrm>
          <a:prstGeom prst="rect">
            <a:avLst/>
          </a:prstGeom>
          <a:solidFill>
            <a:srgbClr val="203864">
              <a:alpha val="79000"/>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1800" b="0" i="0" u="none" strike="noStrike" kern="1200" cap="none" spc="0" baseline="0">
              <a:solidFill>
                <a:srgbClr val="FFFFFF"/>
              </a:solidFill>
              <a:uFillTx/>
              <a:latin typeface="Arial" pitchFamily="34"/>
            </a:endParaRPr>
          </a:p>
        </p:txBody>
      </p:sp>
      <p:sp>
        <p:nvSpPr>
          <p:cNvPr id="7" name="Hộp Văn bản 10">
            <a:extLst>
              <a:ext uri="{FF2B5EF4-FFF2-40B4-BE49-F238E27FC236}">
                <a16:creationId xmlns:a16="http://schemas.microsoft.com/office/drawing/2014/main" id="{ECC8802E-6AFB-DED6-9CBD-2367A2A8032A}"/>
              </a:ext>
            </a:extLst>
          </p:cNvPr>
          <p:cNvSpPr txBox="1"/>
          <p:nvPr/>
        </p:nvSpPr>
        <p:spPr>
          <a:xfrm>
            <a:off x="8346643" y="229102"/>
            <a:ext cx="4022774"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3200" b="1" i="0" u="none" strike="noStrike" kern="1200" cap="none" spc="0" baseline="0">
                <a:solidFill>
                  <a:srgbClr val="FFFFFF"/>
                </a:solidFill>
                <a:uFillTx/>
                <a:latin typeface="Arial" pitchFamily="34"/>
              </a:rPr>
              <a:t>SỐ PHÒNG NGỦ</a:t>
            </a:r>
          </a:p>
        </p:txBody>
      </p:sp>
      <p:pic>
        <p:nvPicPr>
          <p:cNvPr id="8" name="Hình ảnh 2">
            <a:extLst>
              <a:ext uri="{FF2B5EF4-FFF2-40B4-BE49-F238E27FC236}">
                <a16:creationId xmlns:a16="http://schemas.microsoft.com/office/drawing/2014/main" id="{98868EF0-3E21-F2D6-348B-BFDE611C5C4D}"/>
              </a:ext>
            </a:extLst>
          </p:cNvPr>
          <p:cNvPicPr>
            <a:picLocks noChangeAspect="1"/>
          </p:cNvPicPr>
          <p:nvPr/>
        </p:nvPicPr>
        <p:blipFill>
          <a:blip r:embed="rId4"/>
          <a:stretch>
            <a:fillRect/>
          </a:stretch>
        </p:blipFill>
        <p:spPr>
          <a:xfrm>
            <a:off x="-9268586" y="1795113"/>
            <a:ext cx="8303273" cy="3267782"/>
          </a:xfrm>
          <a:prstGeom prst="rect">
            <a:avLst/>
          </a:prstGeom>
          <a:noFill/>
          <a:ln cap="flat">
            <a:noFill/>
          </a:ln>
        </p:spPr>
      </p:pic>
      <p:sp>
        <p:nvSpPr>
          <p:cNvPr id="9" name="Hộp Văn bản 11">
            <a:extLst>
              <a:ext uri="{FF2B5EF4-FFF2-40B4-BE49-F238E27FC236}">
                <a16:creationId xmlns:a16="http://schemas.microsoft.com/office/drawing/2014/main" id="{CB545639-584E-0C42-D49F-15B84CBC33D9}"/>
              </a:ext>
            </a:extLst>
          </p:cNvPr>
          <p:cNvSpPr txBox="1"/>
          <p:nvPr/>
        </p:nvSpPr>
        <p:spPr>
          <a:xfrm>
            <a:off x="15333134" y="1997835"/>
            <a:ext cx="3272793" cy="2862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000" b="0" i="0" u="none" strike="noStrike" kern="1200" cap="none" spc="0" baseline="0">
                <a:solidFill>
                  <a:srgbClr val="FFFFFF"/>
                </a:solidFill>
                <a:uFillTx/>
                <a:latin typeface="Arial" pitchFamily="34"/>
              </a:rPr>
              <a:t>Nhà giá cao vẫn thường nằm ở số tầng từ 3 - 8 cho thấy các yếu tố về kinh doanh, dịch vụ việc có nhiều tầng có thể được coi là lợi thế vì nó có thể cung cấp nhiều không gian sống và tận dụng được diện tích đất hẹp ở Hà Nội</a:t>
            </a:r>
          </a:p>
        </p:txBody>
      </p:sp>
      <p:sp>
        <p:nvSpPr>
          <p:cNvPr id="10" name="Hộp Văn bản 13">
            <a:extLst>
              <a:ext uri="{FF2B5EF4-FFF2-40B4-BE49-F238E27FC236}">
                <a16:creationId xmlns:a16="http://schemas.microsoft.com/office/drawing/2014/main" id="{FD29271A-14E4-38F1-BE42-D3D54F71D673}"/>
              </a:ext>
            </a:extLst>
          </p:cNvPr>
          <p:cNvSpPr txBox="1"/>
          <p:nvPr/>
        </p:nvSpPr>
        <p:spPr>
          <a:xfrm>
            <a:off x="-11638364" y="2408301"/>
            <a:ext cx="7203560" cy="267765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400" b="0" i="0" u="none" strike="noStrike" kern="1200" cap="none" spc="0" baseline="0">
                <a:solidFill>
                  <a:srgbClr val="FFFFFF"/>
                </a:solidFill>
                <a:uFillTx/>
                <a:latin typeface="Arial" pitchFamily="34"/>
              </a:rPr>
              <a:t>Sau khi tổng hợp phân tích mô hình dựa trên các số liệu thu thập ta có thể kết luận rằng giá nhà hiện nay ở Thủ đô Hà Nội chịu ảnh hưởng không chỉ bởi diện tích, kết cấu nhà như số tầng, mà còn phụ thuộc vào vị trí ngôi nhà, nhà ở trung tâm sẽ có giá cao hơn nhà ở vùng ven, nhà mặt tiền sẽ cao giá hơn nhà trong hẻm</a:t>
            </a:r>
          </a:p>
        </p:txBody>
      </p:sp>
      <p:sp>
        <p:nvSpPr>
          <p:cNvPr id="11" name="Hộp Văn bản 10">
            <a:extLst>
              <a:ext uri="{FF2B5EF4-FFF2-40B4-BE49-F238E27FC236}">
                <a16:creationId xmlns:a16="http://schemas.microsoft.com/office/drawing/2014/main" id="{3AF6B304-BF27-7714-8A33-93526E5CBC59}"/>
              </a:ext>
            </a:extLst>
          </p:cNvPr>
          <p:cNvSpPr txBox="1"/>
          <p:nvPr/>
        </p:nvSpPr>
        <p:spPr>
          <a:xfrm>
            <a:off x="-4723525" y="1611337"/>
            <a:ext cx="4022774" cy="86177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5000" b="1" i="0" u="none" strike="noStrike" kern="1200" cap="none" spc="0" baseline="0">
                <a:solidFill>
                  <a:srgbClr val="FFFFFF"/>
                </a:solidFill>
                <a:uFillTx/>
                <a:latin typeface="Arial" pitchFamily="34"/>
              </a:rPr>
              <a:t>TỔNG KẾT</a:t>
            </a:r>
          </a:p>
        </p:txBody>
      </p:sp>
    </p:spTree>
  </p:cSld>
  <p:clrMapOvr>
    <a:masterClrMapping/>
  </p:clrMapOvr>
  <p:transition spd="slow">
    <p:fade/>
  </p:transition>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CDFC0471393B4380303762EDADF797" ma:contentTypeVersion="8" ma:contentTypeDescription="Create a new document." ma:contentTypeScope="" ma:versionID="3e5815254bbd8e0b4318671ba7878f19">
  <xsd:schema xmlns:xsd="http://www.w3.org/2001/XMLSchema" xmlns:xs="http://www.w3.org/2001/XMLSchema" xmlns:p="http://schemas.microsoft.com/office/2006/metadata/properties" xmlns:ns3="85a46fa9-8a84-446a-9256-b1ed162f7393" xmlns:ns4="108849e1-21c1-4d03-b13c-9bede6ad8731" targetNamespace="http://schemas.microsoft.com/office/2006/metadata/properties" ma:root="true" ma:fieldsID="208d716cb784403f423d4d57a02d265f" ns3:_="" ns4:_="">
    <xsd:import namespace="85a46fa9-8a84-446a-9256-b1ed162f7393"/>
    <xsd:import namespace="108849e1-21c1-4d03-b13c-9bede6ad873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46fa9-8a84-446a-9256-b1ed162f7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8849e1-21c1-4d03-b13c-9bede6ad873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5a46fa9-8a84-446a-9256-b1ed162f7393" xsi:nil="true"/>
  </documentManagement>
</p:properties>
</file>

<file path=customXml/itemProps1.xml><?xml version="1.0" encoding="utf-8"?>
<ds:datastoreItem xmlns:ds="http://schemas.openxmlformats.org/officeDocument/2006/customXml" ds:itemID="{F6A8613A-FB22-4121-9E44-74B49F5F12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a46fa9-8a84-446a-9256-b1ed162f7393"/>
    <ds:schemaRef ds:uri="108849e1-21c1-4d03-b13c-9bede6ad8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832510-53FC-4053-83F7-94068FC0CE5E}">
  <ds:schemaRefs>
    <ds:schemaRef ds:uri="http://schemas.microsoft.com/sharepoint/v3/contenttype/forms"/>
  </ds:schemaRefs>
</ds:datastoreItem>
</file>

<file path=customXml/itemProps3.xml><?xml version="1.0" encoding="utf-8"?>
<ds:datastoreItem xmlns:ds="http://schemas.openxmlformats.org/officeDocument/2006/customXml" ds:itemID="{542E2576-46E3-44A0-8AFC-53091EFB8C65}">
  <ds:schemaRefs>
    <ds:schemaRef ds:uri="http://purl.org/dc/dcmitype/"/>
    <ds:schemaRef ds:uri="http://purl.org/dc/elements/1.1/"/>
    <ds:schemaRef ds:uri="http://www.w3.org/XML/1998/namespace"/>
    <ds:schemaRef ds:uri="http://schemas.microsoft.com/office/2006/metadata/properties"/>
    <ds:schemaRef ds:uri="http://schemas.microsoft.com/office/2006/documentManagement/types"/>
    <ds:schemaRef ds:uri="108849e1-21c1-4d03-b13c-9bede6ad8731"/>
    <ds:schemaRef ds:uri="http://schemas.openxmlformats.org/package/2006/metadata/core-properties"/>
    <ds:schemaRef ds:uri="http://purl.org/dc/terms/"/>
    <ds:schemaRef ds:uri="http://schemas.microsoft.com/office/infopath/2007/PartnerControls"/>
    <ds:schemaRef ds:uri="85a46fa9-8a84-446a-9256-b1ed162f7393"/>
  </ds:schemaRefs>
</ds:datastoreItem>
</file>

<file path=docProps/app.xml><?xml version="1.0" encoding="utf-8"?>
<Properties xmlns="http://schemas.openxmlformats.org/officeDocument/2006/extended-properties" xmlns:vt="http://schemas.openxmlformats.org/officeDocument/2006/docPropsVTypes">
  <TotalTime>146</TotalTime>
  <Words>1431</Words>
  <Application>Microsoft Office PowerPoint</Application>
  <PresentationFormat>Màn hình rộng</PresentationFormat>
  <Paragraphs>81</Paragraphs>
  <Slides>10</Slides>
  <Notes>0</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10</vt:i4>
      </vt:variant>
    </vt:vector>
  </HeadingPairs>
  <TitlesOfParts>
    <vt:vector size="14" baseType="lpstr">
      <vt:lpstr>Arial</vt:lpstr>
      <vt:lpstr>Times New Roman</vt:lpstr>
      <vt:lpstr>Calibri</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Khánh Bùi</dc:creator>
  <cp:lastModifiedBy>Khánh Bùi</cp:lastModifiedBy>
  <cp:revision>12</cp:revision>
  <dcterms:created xsi:type="dcterms:W3CDTF">2023-04-07T14:44:28Z</dcterms:created>
  <dcterms:modified xsi:type="dcterms:W3CDTF">2023-04-07T17:17:14Z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0x010100BBCDFC0471393B4380303762EDADF797</vt:lpwstr>
  </property>
  <property fmtid="{D5CDD505-2E9C-101B-9397-08002B2CF9AE}" pid="3" name="_activity">
    <vt:lpwstr/>
  </property>
</Properties>
</file>